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3" r:id="rId1"/>
  </p:sldMasterIdLst>
  <p:notesMasterIdLst>
    <p:notesMasterId r:id="rId28"/>
  </p:notesMasterIdLst>
  <p:sldIdLst>
    <p:sldId id="256" r:id="rId2"/>
    <p:sldId id="270" r:id="rId3"/>
    <p:sldId id="258" r:id="rId4"/>
    <p:sldId id="259" r:id="rId5"/>
    <p:sldId id="260" r:id="rId6"/>
    <p:sldId id="269" r:id="rId7"/>
    <p:sldId id="280" r:id="rId8"/>
    <p:sldId id="281" r:id="rId9"/>
    <p:sldId id="261" r:id="rId10"/>
    <p:sldId id="267" r:id="rId11"/>
    <p:sldId id="272" r:id="rId12"/>
    <p:sldId id="276" r:id="rId13"/>
    <p:sldId id="274" r:id="rId14"/>
    <p:sldId id="287" r:id="rId15"/>
    <p:sldId id="278" r:id="rId16"/>
    <p:sldId id="275" r:id="rId17"/>
    <p:sldId id="283" r:id="rId18"/>
    <p:sldId id="284" r:id="rId19"/>
    <p:sldId id="285" r:id="rId20"/>
    <p:sldId id="286" r:id="rId21"/>
    <p:sldId id="262" r:id="rId22"/>
    <p:sldId id="263" r:id="rId23"/>
    <p:sldId id="264" r:id="rId24"/>
    <p:sldId id="265" r:id="rId25"/>
    <p:sldId id="266"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86457" autoAdjust="0"/>
  </p:normalViewPr>
  <p:slideViewPr>
    <p:cSldViewPr snapToGrid="0">
      <p:cViewPr varScale="1">
        <p:scale>
          <a:sx n="89" d="100"/>
          <a:sy n="89" d="100"/>
        </p:scale>
        <p:origin x="326" y="77"/>
      </p:cViewPr>
      <p:guideLst>
        <p:guide orient="horz" pos="2160"/>
        <p:guide pos="3840"/>
      </p:guideLst>
    </p:cSldViewPr>
  </p:slideViewPr>
  <p:outlineViewPr>
    <p:cViewPr>
      <p:scale>
        <a:sx n="33" d="100"/>
        <a:sy n="33" d="100"/>
      </p:scale>
      <p:origin x="264"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7D4D8D-1AE8-4CBE-87DD-E9F80893E198}" type="datetimeFigureOut">
              <a:rPr lang="en-IN" smtClean="0"/>
              <a:t>08-05-2021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B6C39E-D5ED-4500-AB8D-BB0A614091F0}" type="slidenum">
              <a:rPr lang="en-IN" smtClean="0"/>
              <a:t>‹#›</a:t>
            </a:fld>
            <a:endParaRPr lang="en-IN"/>
          </a:p>
        </p:txBody>
      </p:sp>
    </p:spTree>
    <p:extLst>
      <p:ext uri="{BB962C8B-B14F-4D97-AF65-F5344CB8AC3E}">
        <p14:creationId xmlns:p14="http://schemas.microsoft.com/office/powerpoint/2010/main" val="124537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B6C39E-D5ED-4500-AB8D-BB0A614091F0}" type="slidenum">
              <a:rPr lang="en-IN" smtClean="0"/>
              <a:t>1</a:t>
            </a:fld>
            <a:endParaRPr lang="en-IN"/>
          </a:p>
        </p:txBody>
      </p:sp>
    </p:spTree>
    <p:extLst>
      <p:ext uri="{BB962C8B-B14F-4D97-AF65-F5344CB8AC3E}">
        <p14:creationId xmlns:p14="http://schemas.microsoft.com/office/powerpoint/2010/main" val="1197519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2664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146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8068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77792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3525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20311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2762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72526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670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743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434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747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5428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1750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1245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6027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1686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5/8/2021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417870"/>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5.jpeg" /></Relationships>
</file>

<file path=ppt/slides/_rels/slide10.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jpeg" /><Relationship Id="rId1" Type="http://schemas.openxmlformats.org/officeDocument/2006/relationships/slideLayout" Target="../slideLayouts/slideLayout9.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9.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0.jpe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1396-774B-4FF4-B7E7-C3181783A2D6}"/>
              </a:ext>
            </a:extLst>
          </p:cNvPr>
          <p:cNvSpPr>
            <a:spLocks noGrp="1"/>
          </p:cNvSpPr>
          <p:nvPr>
            <p:ph type="ctrTitle"/>
          </p:nvPr>
        </p:nvSpPr>
        <p:spPr>
          <a:xfrm>
            <a:off x="2416047" y="258793"/>
            <a:ext cx="7766936" cy="3722298"/>
          </a:xfrm>
        </p:spPr>
        <p:txBody>
          <a:bodyPr>
            <a:normAutofit/>
          </a:bodyPr>
          <a:lstStyle/>
          <a:p>
            <a:pPr algn="ctr"/>
            <a:r>
              <a:rPr lang="en-IN" sz="8800" dirty="0">
                <a:solidFill>
                  <a:srgbClr val="FFC000"/>
                </a:solidFill>
                <a:effectLst>
                  <a:outerShdw blurRad="38100" dist="38100" dir="2700000" algn="tl">
                    <a:srgbClr val="000000">
                      <a:alpha val="43137"/>
                    </a:srgbClr>
                  </a:outerShdw>
                </a:effectLst>
                <a:latin typeface="Algerian" panose="04020705040A02060702" pitchFamily="82" charset="0"/>
              </a:rPr>
              <a:t>MINOR PROJECT</a:t>
            </a:r>
            <a:br>
              <a:rPr lang="en-IN" sz="8800" dirty="0">
                <a:effectLst>
                  <a:outerShdw blurRad="38100" dist="38100" dir="2700000" algn="tl">
                    <a:srgbClr val="000000">
                      <a:alpha val="43137"/>
                    </a:srgbClr>
                  </a:outerShdw>
                </a:effectLst>
                <a:latin typeface="Algerian" panose="04020705040A02060702" pitchFamily="82" charset="0"/>
              </a:rPr>
            </a:br>
            <a:r>
              <a:rPr lang="en-IN" sz="2800" cap="none" dirty="0">
                <a:latin typeface="Comic Sans MS" panose="030F0702030302020204" pitchFamily="66" charset="0"/>
              </a:rPr>
              <a:t>Guide : </a:t>
            </a:r>
            <a:r>
              <a:rPr lang="en-IN" sz="2800" u="sng" cap="none" dirty="0">
                <a:latin typeface="Comic Sans MS" panose="030F0702030302020204" pitchFamily="66" charset="0"/>
              </a:rPr>
              <a:t>prof. </a:t>
            </a:r>
            <a:r>
              <a:rPr lang="en-IN" sz="2800" u="sng" cap="none" dirty="0" err="1">
                <a:latin typeface="Comic Sans MS" panose="030F0702030302020204" pitchFamily="66" charset="0"/>
              </a:rPr>
              <a:t>Dilip</a:t>
            </a:r>
            <a:r>
              <a:rPr lang="en-IN" sz="2800" u="sng" cap="none" dirty="0">
                <a:latin typeface="Comic Sans MS" panose="030F0702030302020204" pitchFamily="66" charset="0"/>
              </a:rPr>
              <a:t> </a:t>
            </a:r>
            <a:r>
              <a:rPr lang="en-IN" sz="2800" u="sng" cap="none" dirty="0" err="1">
                <a:latin typeface="Comic Sans MS" panose="030F0702030302020204" pitchFamily="66" charset="0"/>
              </a:rPr>
              <a:t>panchal</a:t>
            </a:r>
            <a:r>
              <a:rPr lang="en-IN" sz="2800" u="sng" cap="none" dirty="0">
                <a:latin typeface="Comic Sans MS" panose="030F0702030302020204" pitchFamily="66" charset="0"/>
              </a:rPr>
              <a:t>  sir</a:t>
            </a:r>
            <a:endParaRPr lang="en-IN" u="sng" dirty="0">
              <a:latin typeface="Comic Sans MS" panose="030F0702030302020204" pitchFamily="66"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5" name="Picture 3" descr="E:\minor project\IMG-20210126-WA0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38" y="4080294"/>
            <a:ext cx="4942935" cy="2648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0" name="Picture 2" descr="E:\SY BTECH MECHANICAL MITAOE\logo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370" y="77638"/>
            <a:ext cx="4994694" cy="752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2923324016"/>
              </p:ext>
            </p:extLst>
          </p:nvPr>
        </p:nvGraphicFramePr>
        <p:xfrm>
          <a:off x="5693699" y="4080293"/>
          <a:ext cx="6003720" cy="2648310"/>
        </p:xfrm>
        <a:graphic>
          <a:graphicData uri="http://schemas.openxmlformats.org/drawingml/2006/table">
            <a:tbl>
              <a:tblPr firstRow="1" firstCol="1" bandRow="1">
                <a:tableStyleId>{5C22544A-7EE6-4342-B048-85BDC9FD1C3A}</a:tableStyleId>
              </a:tblPr>
              <a:tblGrid>
                <a:gridCol w="2072418">
                  <a:extLst>
                    <a:ext uri="{9D8B030D-6E8A-4147-A177-3AD203B41FA5}">
                      <a16:colId xmlns:a16="http://schemas.microsoft.com/office/drawing/2014/main" val="20000"/>
                    </a:ext>
                  </a:extLst>
                </a:gridCol>
                <a:gridCol w="1531594">
                  <a:extLst>
                    <a:ext uri="{9D8B030D-6E8A-4147-A177-3AD203B41FA5}">
                      <a16:colId xmlns:a16="http://schemas.microsoft.com/office/drawing/2014/main" val="20001"/>
                    </a:ext>
                  </a:extLst>
                </a:gridCol>
                <a:gridCol w="1129312">
                  <a:extLst>
                    <a:ext uri="{9D8B030D-6E8A-4147-A177-3AD203B41FA5}">
                      <a16:colId xmlns:a16="http://schemas.microsoft.com/office/drawing/2014/main" val="20002"/>
                    </a:ext>
                  </a:extLst>
                </a:gridCol>
                <a:gridCol w="1270396">
                  <a:extLst>
                    <a:ext uri="{9D8B030D-6E8A-4147-A177-3AD203B41FA5}">
                      <a16:colId xmlns:a16="http://schemas.microsoft.com/office/drawing/2014/main" val="20003"/>
                    </a:ext>
                  </a:extLst>
                </a:gridCol>
              </a:tblGrid>
              <a:tr h="529662">
                <a:tc>
                  <a:txBody>
                    <a:bodyPr/>
                    <a:lstStyle/>
                    <a:p>
                      <a:pPr algn="ctr">
                        <a:lnSpc>
                          <a:spcPct val="107000"/>
                        </a:lnSpc>
                        <a:spcAft>
                          <a:spcPts val="0"/>
                        </a:spcAft>
                        <a:tabLst>
                          <a:tab pos="1095375" algn="l"/>
                        </a:tabLst>
                      </a:pPr>
                      <a:r>
                        <a:rPr lang="en-IN" sz="1800" dirty="0">
                          <a:effectLst/>
                          <a:latin typeface="Comic Sans MS" panose="030F0702030302020204" pitchFamily="66" charset="0"/>
                        </a:rPr>
                        <a:t>Name</a:t>
                      </a:r>
                      <a:endParaRPr lang="en-IN"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800" dirty="0">
                          <a:effectLst/>
                          <a:latin typeface="Comic Sans MS" panose="030F0702030302020204" pitchFamily="66" charset="0"/>
                        </a:rPr>
                        <a:t>Prn no.</a:t>
                      </a:r>
                      <a:endParaRPr lang="en-IN"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800" dirty="0">
                          <a:effectLst/>
                          <a:latin typeface="Comic Sans MS" panose="030F0702030302020204" pitchFamily="66" charset="0"/>
                        </a:rPr>
                        <a:t>Roll no.</a:t>
                      </a:r>
                      <a:endParaRPr lang="en-IN"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800" dirty="0">
                          <a:effectLst/>
                          <a:latin typeface="Comic Sans MS" panose="030F0702030302020204" pitchFamily="66" charset="0"/>
                        </a:rPr>
                        <a:t>Seat no.</a:t>
                      </a:r>
                      <a:endParaRPr lang="en-IN"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29662">
                <a:tc>
                  <a:txBody>
                    <a:bodyPr/>
                    <a:lstStyle/>
                    <a:p>
                      <a:pPr algn="ctr">
                        <a:lnSpc>
                          <a:spcPct val="107000"/>
                        </a:lnSpc>
                        <a:spcAft>
                          <a:spcPts val="0"/>
                        </a:spcAft>
                        <a:tabLst>
                          <a:tab pos="1095375" algn="l"/>
                        </a:tabLst>
                      </a:pPr>
                      <a:r>
                        <a:rPr lang="en-IN" sz="1400" dirty="0" err="1">
                          <a:effectLst/>
                          <a:latin typeface="Comic Sans MS" panose="030F0702030302020204" pitchFamily="66" charset="0"/>
                        </a:rPr>
                        <a:t>Yash</a:t>
                      </a:r>
                      <a:r>
                        <a:rPr lang="en-IN" sz="1400" dirty="0">
                          <a:effectLst/>
                          <a:latin typeface="Comic Sans MS" panose="030F0702030302020204" pitchFamily="66" charset="0"/>
                        </a:rPr>
                        <a:t> Gopal Deshpande</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0120190099</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a:effectLst/>
                          <a:latin typeface="Comic Sans MS" panose="030F0702030302020204" pitchFamily="66" charset="0"/>
                        </a:rPr>
                        <a:t>2123</a:t>
                      </a:r>
                      <a:endParaRPr lang="en-IN" sz="11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a:effectLst/>
                          <a:latin typeface="Comic Sans MS" panose="030F0702030302020204" pitchFamily="66" charset="0"/>
                        </a:rPr>
                        <a:t>S209022</a:t>
                      </a:r>
                      <a:endParaRPr lang="en-IN" sz="11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29662">
                <a:tc>
                  <a:txBody>
                    <a:bodyPr/>
                    <a:lstStyle/>
                    <a:p>
                      <a:pPr algn="ctr">
                        <a:lnSpc>
                          <a:spcPct val="107000"/>
                        </a:lnSpc>
                        <a:spcAft>
                          <a:spcPts val="0"/>
                        </a:spcAft>
                        <a:tabLst>
                          <a:tab pos="1095375" algn="l"/>
                        </a:tabLst>
                      </a:pPr>
                      <a:r>
                        <a:rPr lang="en-IN" sz="1400" dirty="0" err="1">
                          <a:effectLst/>
                          <a:latin typeface="Comic Sans MS" panose="030F0702030302020204" pitchFamily="66" charset="0"/>
                          <a:ea typeface="+mn-ea"/>
                          <a:cs typeface="+mn-cs"/>
                        </a:rPr>
                        <a:t>Riddhesh</a:t>
                      </a:r>
                      <a:r>
                        <a:rPr lang="en-IN" sz="1400" baseline="0" dirty="0">
                          <a:effectLst/>
                          <a:latin typeface="Comic Sans MS" panose="030F0702030302020204" pitchFamily="66" charset="0"/>
                          <a:ea typeface="+mn-ea"/>
                          <a:cs typeface="+mn-cs"/>
                        </a:rPr>
                        <a:t> </a:t>
                      </a:r>
                      <a:r>
                        <a:rPr lang="en-IN" sz="1400" baseline="0" dirty="0" err="1">
                          <a:effectLst/>
                          <a:latin typeface="Comic Sans MS" panose="030F0702030302020204" pitchFamily="66" charset="0"/>
                          <a:ea typeface="+mn-ea"/>
                          <a:cs typeface="+mn-cs"/>
                        </a:rPr>
                        <a:t>Gandre</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0120190056</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2113</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S209012</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29662">
                <a:tc>
                  <a:txBody>
                    <a:bodyPr/>
                    <a:lstStyle/>
                    <a:p>
                      <a:pPr algn="ctr">
                        <a:lnSpc>
                          <a:spcPct val="107000"/>
                        </a:lnSpc>
                        <a:spcAft>
                          <a:spcPts val="0"/>
                        </a:spcAft>
                        <a:tabLst>
                          <a:tab pos="1095375" algn="l"/>
                        </a:tabLst>
                      </a:pPr>
                      <a:r>
                        <a:rPr lang="en-IN" sz="1400" dirty="0">
                          <a:effectLst/>
                          <a:latin typeface="Comic Sans MS" panose="030F0702030302020204" pitchFamily="66" charset="0"/>
                          <a:ea typeface="+mn-ea"/>
                          <a:cs typeface="+mn-cs"/>
                        </a:rPr>
                        <a:t>Rohan</a:t>
                      </a:r>
                      <a:r>
                        <a:rPr lang="en-IN" sz="1400" baseline="0" dirty="0">
                          <a:effectLst/>
                          <a:latin typeface="Comic Sans MS" panose="030F0702030302020204" pitchFamily="66" charset="0"/>
                          <a:ea typeface="+mn-ea"/>
                          <a:cs typeface="+mn-cs"/>
                        </a:rPr>
                        <a:t> </a:t>
                      </a:r>
                      <a:r>
                        <a:rPr lang="en-IN" sz="1400" baseline="0" dirty="0" err="1">
                          <a:effectLst/>
                          <a:latin typeface="Comic Sans MS" panose="030F0702030302020204" pitchFamily="66" charset="0"/>
                          <a:ea typeface="+mn-ea"/>
                          <a:cs typeface="+mn-cs"/>
                        </a:rPr>
                        <a:t>Kotkar</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0120190119</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2131</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S209029</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529662">
                <a:tc>
                  <a:txBody>
                    <a:bodyPr/>
                    <a:lstStyle/>
                    <a:p>
                      <a:pPr algn="ctr">
                        <a:lnSpc>
                          <a:spcPct val="107000"/>
                        </a:lnSpc>
                        <a:spcAft>
                          <a:spcPts val="0"/>
                        </a:spcAft>
                        <a:tabLst>
                          <a:tab pos="1095375" algn="l"/>
                        </a:tabLst>
                      </a:pPr>
                      <a:r>
                        <a:rPr lang="en-IN" sz="1400" dirty="0" err="1">
                          <a:effectLst/>
                          <a:latin typeface="Comic Sans MS" panose="030F0702030302020204" pitchFamily="66" charset="0"/>
                          <a:ea typeface="+mn-ea"/>
                          <a:cs typeface="+mn-cs"/>
                        </a:rPr>
                        <a:t>Hitanshu</a:t>
                      </a:r>
                      <a:r>
                        <a:rPr lang="en-IN" sz="1400" baseline="0" dirty="0">
                          <a:effectLst/>
                          <a:latin typeface="Comic Sans MS" panose="030F0702030302020204" pitchFamily="66" charset="0"/>
                          <a:ea typeface="+mn-ea"/>
                          <a:cs typeface="+mn-cs"/>
                        </a:rPr>
                        <a:t> </a:t>
                      </a:r>
                      <a:r>
                        <a:rPr lang="en-IN" sz="1400" baseline="0" dirty="0" err="1">
                          <a:effectLst/>
                          <a:latin typeface="Comic Sans MS" panose="030F0702030302020204" pitchFamily="66" charset="0"/>
                          <a:ea typeface="+mn-ea"/>
                          <a:cs typeface="+mn-cs"/>
                        </a:rPr>
                        <a:t>Machhi</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0120190187</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2140</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tabLst>
                          <a:tab pos="1095375" algn="l"/>
                        </a:tabLst>
                      </a:pPr>
                      <a:r>
                        <a:rPr lang="en-IN" sz="1400" dirty="0">
                          <a:effectLst/>
                          <a:latin typeface="Comic Sans MS" panose="030F0702030302020204" pitchFamily="66" charset="0"/>
                        </a:rPr>
                        <a:t>S209037</a:t>
                      </a:r>
                      <a:endParaRPr lang="en-IN" sz="11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5671949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9360" y="1483360"/>
            <a:ext cx="4539543" cy="1608729"/>
          </a:xfrm>
        </p:spPr>
        <p:txBody>
          <a:bodyPr>
            <a:normAutofit fontScale="90000"/>
          </a:bodyPr>
          <a:lstStyle/>
          <a:p>
            <a:r>
              <a:rPr lang="en-IN" dirty="0"/>
              <a:t>	     </a:t>
            </a:r>
            <a:r>
              <a:rPr lang="en-IN" sz="4000" b="1" u="sng" dirty="0">
                <a:latin typeface="Colonna MT" pitchFamily="82" charset="0"/>
              </a:rPr>
              <a:t>DESIGN  OF </a:t>
            </a:r>
            <a:br>
              <a:rPr lang="en-IN" sz="4000" b="1" dirty="0">
                <a:latin typeface="Colonna MT" pitchFamily="82" charset="0"/>
              </a:rPr>
            </a:br>
            <a:r>
              <a:rPr lang="en-IN" sz="4000" b="1" dirty="0">
                <a:latin typeface="Colonna MT" pitchFamily="82" charset="0"/>
              </a:rPr>
              <a:t>  </a:t>
            </a:r>
            <a:r>
              <a:rPr lang="en-IN" sz="4000" b="1" u="sng" dirty="0">
                <a:latin typeface="Colonna MT" pitchFamily="82" charset="0"/>
              </a:rPr>
              <a:t>MODIFIED CARGO</a:t>
            </a:r>
            <a:r>
              <a:rPr lang="en-IN" sz="4000" b="1" dirty="0">
                <a:latin typeface="Colonna MT" pitchFamily="82" charset="0"/>
              </a:rPr>
              <a:t>        		   </a:t>
            </a:r>
            <a:r>
              <a:rPr lang="en-IN" sz="4000" b="1" u="sng" dirty="0">
                <a:latin typeface="Colonna MT" pitchFamily="82" charset="0"/>
              </a:rPr>
              <a:t>BICYCLE</a:t>
            </a:r>
          </a:p>
        </p:txBody>
      </p:sp>
      <p:pic>
        <p:nvPicPr>
          <p:cNvPr id="6" name="Picture 6">
            <a:extLst>
              <a:ext uri="{FF2B5EF4-FFF2-40B4-BE49-F238E27FC236}">
                <a16:creationId xmlns:a16="http://schemas.microsoft.com/office/drawing/2014/main" id="{7ABC2645-CF46-2042-A95F-AB3430F280AE}"/>
              </a:ext>
            </a:extLst>
          </p:cNvPr>
          <p:cNvPicPr>
            <a:picLocks noGrp="1" noChangeAspect="1"/>
          </p:cNvPicPr>
          <p:nvPr>
            <p:ph type="pic" idx="1"/>
          </p:nvPr>
        </p:nvPicPr>
        <p:blipFill rotWithShape="1">
          <a:blip r:embed="rId2"/>
          <a:srcRect t="10242" b="10242"/>
          <a:stretch/>
        </p:blipFill>
        <p:spPr>
          <a:xfrm>
            <a:off x="0" y="0"/>
            <a:ext cx="7392805" cy="3453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 name="Picture 8">
            <a:extLst>
              <a:ext uri="{FF2B5EF4-FFF2-40B4-BE49-F238E27FC236}">
                <a16:creationId xmlns:a16="http://schemas.microsoft.com/office/drawing/2014/main" id="{BEC9CC55-60A2-6644-8CE0-CCBE79E8D1A1}"/>
              </a:ext>
            </a:extLst>
          </p:cNvPr>
          <p:cNvPicPr>
            <a:picLocks noChangeAspect="1"/>
          </p:cNvPicPr>
          <p:nvPr/>
        </p:nvPicPr>
        <p:blipFill>
          <a:blip r:embed="rId3"/>
          <a:stretch>
            <a:fillRect/>
          </a:stretch>
        </p:blipFill>
        <p:spPr>
          <a:xfrm>
            <a:off x="4084379" y="3545456"/>
            <a:ext cx="8107621" cy="3312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38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1169C6-9C39-254F-BBFA-9D6C95F474D7}"/>
              </a:ext>
            </a:extLst>
          </p:cNvPr>
          <p:cNvSpPr>
            <a:spLocks noGrp="1"/>
          </p:cNvSpPr>
          <p:nvPr>
            <p:ph type="sldNum" sz="quarter" idx="12"/>
          </p:nvPr>
        </p:nvSpPr>
        <p:spPr/>
        <p:txBody>
          <a:bodyPr/>
          <a:lstStyle/>
          <a:p>
            <a:fld id="{D57F1E4F-1CFF-5643-939E-217C01CDF565}" type="slidenum">
              <a:rPr lang="en-US" smtClean="0"/>
              <a:pPr/>
              <a:t>11</a:t>
            </a:fld>
            <a:endParaRPr lang="en-US" dirty="0"/>
          </a:p>
        </p:txBody>
      </p:sp>
      <p:graphicFrame>
        <p:nvGraphicFramePr>
          <p:cNvPr id="5" name="Table 5">
            <a:extLst>
              <a:ext uri="{FF2B5EF4-FFF2-40B4-BE49-F238E27FC236}">
                <a16:creationId xmlns:a16="http://schemas.microsoft.com/office/drawing/2014/main" id="{B29AB9CA-D00B-0B41-B4FC-F00AFCA7B03B}"/>
              </a:ext>
            </a:extLst>
          </p:cNvPr>
          <p:cNvGraphicFramePr>
            <a:graphicFrameLocks noGrp="1"/>
          </p:cNvGraphicFramePr>
          <p:nvPr>
            <p:extLst>
              <p:ext uri="{D42A27DB-BD31-4B8C-83A1-F6EECF244321}">
                <p14:modId xmlns:p14="http://schemas.microsoft.com/office/powerpoint/2010/main" val="998845563"/>
              </p:ext>
            </p:extLst>
          </p:nvPr>
        </p:nvGraphicFramePr>
        <p:xfrm>
          <a:off x="1666237" y="155416"/>
          <a:ext cx="7802882" cy="6499383"/>
        </p:xfrm>
        <a:graphic>
          <a:graphicData uri="http://schemas.openxmlformats.org/drawingml/2006/table">
            <a:tbl>
              <a:tblPr firstRow="1" bandRow="1">
                <a:tableStyleId>{616DA210-FB5B-4158-B5E0-FEB733F419BA}</a:tableStyleId>
              </a:tblPr>
              <a:tblGrid>
                <a:gridCol w="3901441">
                  <a:extLst>
                    <a:ext uri="{9D8B030D-6E8A-4147-A177-3AD203B41FA5}">
                      <a16:colId xmlns:a16="http://schemas.microsoft.com/office/drawing/2014/main" val="957921773"/>
                    </a:ext>
                  </a:extLst>
                </a:gridCol>
                <a:gridCol w="3901441">
                  <a:extLst>
                    <a:ext uri="{9D8B030D-6E8A-4147-A177-3AD203B41FA5}">
                      <a16:colId xmlns:a16="http://schemas.microsoft.com/office/drawing/2014/main" val="1695301628"/>
                    </a:ext>
                  </a:extLst>
                </a:gridCol>
              </a:tblGrid>
              <a:tr h="714337">
                <a:tc>
                  <a:txBody>
                    <a:bodyPr/>
                    <a:lstStyle/>
                    <a:p>
                      <a:pPr algn="ctr"/>
                      <a:r>
                        <a:rPr lang="en-US" sz="2000" b="1" u="sng" dirty="0">
                          <a:solidFill>
                            <a:schemeClr val="tx1"/>
                          </a:solidFill>
                          <a:latin typeface="Comic Sans MS" panose="030F0702030302020204" pitchFamily="66" charset="0"/>
                        </a:rPr>
                        <a:t>Wheels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8707132"/>
                  </a:ext>
                </a:extLst>
              </a:tr>
              <a:tr h="714337">
                <a:tc>
                  <a:txBody>
                    <a:bodyPr/>
                    <a:lstStyle/>
                    <a:p>
                      <a:pPr algn="ctr"/>
                      <a:r>
                        <a:rPr lang="en-US" sz="2000" b="1" u="sng" dirty="0">
                          <a:solidFill>
                            <a:schemeClr val="tx1"/>
                          </a:solidFill>
                          <a:latin typeface="Comic Sans MS" panose="030F0702030302020204" pitchFamily="66" charset="0"/>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18kg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9430436"/>
                  </a:ext>
                </a:extLst>
              </a:tr>
              <a:tr h="714337">
                <a:tc>
                  <a:txBody>
                    <a:bodyPr/>
                    <a:lstStyle/>
                    <a:p>
                      <a:pPr algn="ctr"/>
                      <a:r>
                        <a:rPr lang="en-US" sz="2000" b="1" u="sng" dirty="0">
                          <a:solidFill>
                            <a:schemeClr val="tx1"/>
                          </a:solidFill>
                          <a:latin typeface="Comic Sans MS" panose="030F0702030302020204" pitchFamily="66" charset="0"/>
                        </a:rPr>
                        <a:t>Folded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185cm | 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9423675"/>
                  </a:ext>
                </a:extLst>
              </a:tr>
              <a:tr h="714337">
                <a:tc>
                  <a:txBody>
                    <a:bodyPr/>
                    <a:lstStyle/>
                    <a:p>
                      <a:pPr algn="ctr"/>
                      <a:r>
                        <a:rPr lang="en-US" sz="2000" b="1" u="sng" dirty="0">
                          <a:solidFill>
                            <a:schemeClr val="tx1"/>
                          </a:solidFill>
                          <a:latin typeface="Comic Sans MS" panose="030F0702030302020204" pitchFamily="66" charset="0"/>
                        </a:rPr>
                        <a:t>Total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255cm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4720000"/>
                  </a:ext>
                </a:extLst>
              </a:tr>
              <a:tr h="784687">
                <a:tc>
                  <a:txBody>
                    <a:bodyPr/>
                    <a:lstStyle/>
                    <a:p>
                      <a:pPr algn="ctr"/>
                      <a:r>
                        <a:rPr lang="en-US" sz="2000" b="1" u="sng" dirty="0">
                          <a:solidFill>
                            <a:schemeClr val="tx1"/>
                          </a:solidFill>
                          <a:latin typeface="Comic Sans MS" panose="030F0702030302020204" pitchFamily="66" charset="0"/>
                        </a:rPr>
                        <a:t>Trolley dimensions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Length- 75cm , width – 43cm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3051264"/>
                  </a:ext>
                </a:extLst>
              </a:tr>
              <a:tr h="714337">
                <a:tc>
                  <a:txBody>
                    <a:bodyPr/>
                    <a:lstStyle/>
                    <a:p>
                      <a:pPr algn="ctr"/>
                      <a:r>
                        <a:rPr lang="en-US" sz="2000" b="1" u="sng" dirty="0">
                          <a:solidFill>
                            <a:schemeClr val="tx1"/>
                          </a:solidFill>
                          <a:latin typeface="Comic Sans MS" panose="030F0702030302020204" pitchFamily="66" charset="0"/>
                        </a:rPr>
                        <a:t>Frame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One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7269108"/>
                  </a:ext>
                </a:extLst>
              </a:tr>
              <a:tr h="714337">
                <a:tc>
                  <a:txBody>
                    <a:bodyPr/>
                    <a:lstStyle/>
                    <a:p>
                      <a:pPr algn="ctr"/>
                      <a:r>
                        <a:rPr lang="en-US" sz="2000" b="1" u="sng" dirty="0">
                          <a:solidFill>
                            <a:schemeClr val="tx1"/>
                          </a:solidFill>
                          <a:latin typeface="Comic Sans MS" panose="030F0702030302020204" pitchFamily="66" charset="0"/>
                        </a:rPr>
                        <a:t>Suggested rider height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158cm-195cm | 5’2”-6’5”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9077594"/>
                  </a:ext>
                </a:extLst>
              </a:tr>
              <a:tr h="714337">
                <a:tc>
                  <a:txBody>
                    <a:bodyPr/>
                    <a:lstStyle/>
                    <a:p>
                      <a:pPr algn="ctr"/>
                      <a:r>
                        <a:rPr lang="en-US" sz="2000" b="1" u="sng" dirty="0">
                          <a:solidFill>
                            <a:schemeClr val="tx1"/>
                          </a:solidFill>
                          <a:latin typeface="Comic Sans MS" panose="030F0702030302020204" pitchFamily="66" charset="0"/>
                        </a:rPr>
                        <a:t>Max rider 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120kg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8090478"/>
                  </a:ext>
                </a:extLst>
              </a:tr>
              <a:tr h="714337">
                <a:tc>
                  <a:txBody>
                    <a:bodyPr/>
                    <a:lstStyle/>
                    <a:p>
                      <a:pPr algn="ctr"/>
                      <a:r>
                        <a:rPr lang="en-US" sz="2000" b="1" u="sng" dirty="0">
                          <a:solidFill>
                            <a:schemeClr val="tx1"/>
                          </a:solidFill>
                          <a:latin typeface="Comic Sans MS" panose="030F0702030302020204" pitchFamily="66" charset="0"/>
                        </a:rPr>
                        <a:t>Loads capacity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u="sng" dirty="0">
                          <a:solidFill>
                            <a:schemeClr val="tx1"/>
                          </a:solidFill>
                          <a:latin typeface="Comic Sans MS" panose="030F0702030302020204" pitchFamily="66" charset="0"/>
                        </a:rPr>
                        <a:t>60kg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1338838"/>
                  </a:ext>
                </a:extLst>
              </a:tr>
            </a:tbl>
          </a:graphicData>
        </a:graphic>
      </p:graphicFrame>
    </p:spTree>
    <p:extLst>
      <p:ext uri="{BB962C8B-B14F-4D97-AF65-F5344CB8AC3E}">
        <p14:creationId xmlns:p14="http://schemas.microsoft.com/office/powerpoint/2010/main" val="9257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2050" name="Picture 2" descr="E:\minor project\IMG-20210126-WA0002.jpg"/>
          <p:cNvPicPr>
            <a:picLocks noChangeAspect="1" noChangeArrowheads="1"/>
          </p:cNvPicPr>
          <p:nvPr/>
        </p:nvPicPr>
        <p:blipFill rotWithShape="1">
          <a:blip r:embed="rId2">
            <a:extLst>
              <a:ext uri="{28A0092B-C50C-407E-A947-70E740481C1C}">
                <a14:useLocalDpi xmlns:a14="http://schemas.microsoft.com/office/drawing/2010/main" val="0"/>
              </a:ext>
            </a:extLst>
          </a:blip>
          <a:srcRect l="17932" r="20954"/>
          <a:stretch/>
        </p:blipFill>
        <p:spPr bwMode="auto">
          <a:xfrm>
            <a:off x="24822" y="1016000"/>
            <a:ext cx="6365817" cy="2865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1" name="Picture 3" descr="E:\minor project\IMG-20210126-WA0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270" y="3961382"/>
            <a:ext cx="6689305" cy="278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704469" y="12408"/>
            <a:ext cx="5046453" cy="923330"/>
          </a:xfrm>
          <a:prstGeom prst="rect">
            <a:avLst/>
          </a:prstGeom>
          <a:noFill/>
        </p:spPr>
        <p:txBody>
          <a:bodyPr wrap="square" rtlCol="0">
            <a:spAutoFit/>
          </a:bodyPr>
          <a:lstStyle/>
          <a:p>
            <a:pPr algn="ctr"/>
            <a:r>
              <a:rPr lang="en-IN" sz="5400" u="sng" dirty="0">
                <a:latin typeface="Colonna MT" pitchFamily="82" charset="0"/>
              </a:rPr>
              <a:t>RENDERING</a:t>
            </a:r>
          </a:p>
        </p:txBody>
      </p:sp>
    </p:spTree>
    <p:extLst>
      <p:ext uri="{BB962C8B-B14F-4D97-AF65-F5344CB8AC3E}">
        <p14:creationId xmlns:p14="http://schemas.microsoft.com/office/powerpoint/2010/main" val="127163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80">
                                          <p:stCondLst>
                                            <p:cond delay="0"/>
                                          </p:stCondLst>
                                        </p:cTn>
                                        <p:tgtEl>
                                          <p:spTgt spid="2050"/>
                                        </p:tgtEl>
                                      </p:cBhvr>
                                    </p:animEffect>
                                    <p:anim calcmode="lin" valueType="num">
                                      <p:cBhvr>
                                        <p:cTn id="8"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0"/>
                                        </p:tgtEl>
                                      </p:cBhvr>
                                      <p:to x="100000" y="60000"/>
                                    </p:animScale>
                                    <p:animScale>
                                      <p:cBhvr>
                                        <p:cTn id="14" dur="166" decel="50000">
                                          <p:stCondLst>
                                            <p:cond delay="676"/>
                                          </p:stCondLst>
                                        </p:cTn>
                                        <p:tgtEl>
                                          <p:spTgt spid="2050"/>
                                        </p:tgtEl>
                                      </p:cBhvr>
                                      <p:to x="100000" y="100000"/>
                                    </p:animScale>
                                    <p:animScale>
                                      <p:cBhvr>
                                        <p:cTn id="15" dur="26">
                                          <p:stCondLst>
                                            <p:cond delay="1312"/>
                                          </p:stCondLst>
                                        </p:cTn>
                                        <p:tgtEl>
                                          <p:spTgt spid="2050"/>
                                        </p:tgtEl>
                                      </p:cBhvr>
                                      <p:to x="100000" y="80000"/>
                                    </p:animScale>
                                    <p:animScale>
                                      <p:cBhvr>
                                        <p:cTn id="16" dur="166" decel="50000">
                                          <p:stCondLst>
                                            <p:cond delay="1338"/>
                                          </p:stCondLst>
                                        </p:cTn>
                                        <p:tgtEl>
                                          <p:spTgt spid="2050"/>
                                        </p:tgtEl>
                                      </p:cBhvr>
                                      <p:to x="100000" y="100000"/>
                                    </p:animScale>
                                    <p:animScale>
                                      <p:cBhvr>
                                        <p:cTn id="17" dur="26">
                                          <p:stCondLst>
                                            <p:cond delay="1642"/>
                                          </p:stCondLst>
                                        </p:cTn>
                                        <p:tgtEl>
                                          <p:spTgt spid="2050"/>
                                        </p:tgtEl>
                                      </p:cBhvr>
                                      <p:to x="100000" y="90000"/>
                                    </p:animScale>
                                    <p:animScale>
                                      <p:cBhvr>
                                        <p:cTn id="18" dur="166" decel="50000">
                                          <p:stCondLst>
                                            <p:cond delay="1668"/>
                                          </p:stCondLst>
                                        </p:cTn>
                                        <p:tgtEl>
                                          <p:spTgt spid="2050"/>
                                        </p:tgtEl>
                                      </p:cBhvr>
                                      <p:to x="100000" y="100000"/>
                                    </p:animScale>
                                    <p:animScale>
                                      <p:cBhvr>
                                        <p:cTn id="19" dur="26">
                                          <p:stCondLst>
                                            <p:cond delay="1808"/>
                                          </p:stCondLst>
                                        </p:cTn>
                                        <p:tgtEl>
                                          <p:spTgt spid="2050"/>
                                        </p:tgtEl>
                                      </p:cBhvr>
                                      <p:to x="100000" y="95000"/>
                                    </p:animScale>
                                    <p:animScale>
                                      <p:cBhvr>
                                        <p:cTn id="20" dur="166" decel="50000">
                                          <p:stCondLst>
                                            <p:cond delay="1834"/>
                                          </p:stCondLst>
                                        </p:cTn>
                                        <p:tgtEl>
                                          <p:spTgt spid="205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animEffect transition="in" filter="wipe(down)">
                                      <p:cBhvr>
                                        <p:cTn id="23" dur="580">
                                          <p:stCondLst>
                                            <p:cond delay="0"/>
                                          </p:stCondLst>
                                        </p:cTn>
                                        <p:tgtEl>
                                          <p:spTgt spid="2051"/>
                                        </p:tgtEl>
                                      </p:cBhvr>
                                    </p:animEffect>
                                    <p:anim calcmode="lin" valueType="num">
                                      <p:cBhvr>
                                        <p:cTn id="24" dur="1822" tmFilter="0,0; 0.14,0.36; 0.43,0.73; 0.71,0.91; 1.0,1.0">
                                          <p:stCondLst>
                                            <p:cond delay="0"/>
                                          </p:stCondLst>
                                        </p:cTn>
                                        <p:tgtEl>
                                          <p:spTgt spid="205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05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05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05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051"/>
                                        </p:tgtEl>
                                        <p:attrNameLst>
                                          <p:attrName>ppt_y</p:attrName>
                                        </p:attrNameLst>
                                      </p:cBhvr>
                                      <p:tavLst>
                                        <p:tav tm="0" fmla="#ppt_y-sin(pi*$)/81">
                                          <p:val>
                                            <p:fltVal val="0"/>
                                          </p:val>
                                        </p:tav>
                                        <p:tav tm="100000">
                                          <p:val>
                                            <p:fltVal val="1"/>
                                          </p:val>
                                        </p:tav>
                                      </p:tavLst>
                                    </p:anim>
                                    <p:animScale>
                                      <p:cBhvr>
                                        <p:cTn id="29" dur="26">
                                          <p:stCondLst>
                                            <p:cond delay="650"/>
                                          </p:stCondLst>
                                        </p:cTn>
                                        <p:tgtEl>
                                          <p:spTgt spid="2051"/>
                                        </p:tgtEl>
                                      </p:cBhvr>
                                      <p:to x="100000" y="60000"/>
                                    </p:animScale>
                                    <p:animScale>
                                      <p:cBhvr>
                                        <p:cTn id="30" dur="166" decel="50000">
                                          <p:stCondLst>
                                            <p:cond delay="676"/>
                                          </p:stCondLst>
                                        </p:cTn>
                                        <p:tgtEl>
                                          <p:spTgt spid="2051"/>
                                        </p:tgtEl>
                                      </p:cBhvr>
                                      <p:to x="100000" y="100000"/>
                                    </p:animScale>
                                    <p:animScale>
                                      <p:cBhvr>
                                        <p:cTn id="31" dur="26">
                                          <p:stCondLst>
                                            <p:cond delay="1312"/>
                                          </p:stCondLst>
                                        </p:cTn>
                                        <p:tgtEl>
                                          <p:spTgt spid="2051"/>
                                        </p:tgtEl>
                                      </p:cBhvr>
                                      <p:to x="100000" y="80000"/>
                                    </p:animScale>
                                    <p:animScale>
                                      <p:cBhvr>
                                        <p:cTn id="32" dur="166" decel="50000">
                                          <p:stCondLst>
                                            <p:cond delay="1338"/>
                                          </p:stCondLst>
                                        </p:cTn>
                                        <p:tgtEl>
                                          <p:spTgt spid="2051"/>
                                        </p:tgtEl>
                                      </p:cBhvr>
                                      <p:to x="100000" y="100000"/>
                                    </p:animScale>
                                    <p:animScale>
                                      <p:cBhvr>
                                        <p:cTn id="33" dur="26">
                                          <p:stCondLst>
                                            <p:cond delay="1642"/>
                                          </p:stCondLst>
                                        </p:cTn>
                                        <p:tgtEl>
                                          <p:spTgt spid="2051"/>
                                        </p:tgtEl>
                                      </p:cBhvr>
                                      <p:to x="100000" y="90000"/>
                                    </p:animScale>
                                    <p:animScale>
                                      <p:cBhvr>
                                        <p:cTn id="34" dur="166" decel="50000">
                                          <p:stCondLst>
                                            <p:cond delay="1668"/>
                                          </p:stCondLst>
                                        </p:cTn>
                                        <p:tgtEl>
                                          <p:spTgt spid="2051"/>
                                        </p:tgtEl>
                                      </p:cBhvr>
                                      <p:to x="100000" y="100000"/>
                                    </p:animScale>
                                    <p:animScale>
                                      <p:cBhvr>
                                        <p:cTn id="35" dur="26">
                                          <p:stCondLst>
                                            <p:cond delay="1808"/>
                                          </p:stCondLst>
                                        </p:cTn>
                                        <p:tgtEl>
                                          <p:spTgt spid="2051"/>
                                        </p:tgtEl>
                                      </p:cBhvr>
                                      <p:to x="100000" y="95000"/>
                                    </p:animScale>
                                    <p:animScale>
                                      <p:cBhvr>
                                        <p:cTn id="36" dur="166" decel="50000">
                                          <p:stCondLst>
                                            <p:cond delay="1834"/>
                                          </p:stCondLst>
                                        </p:cTn>
                                        <p:tgtEl>
                                          <p:spTgt spid="20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13</a:t>
            </a:fld>
            <a:endParaRPr lang="en-US" dirty="0"/>
          </a:p>
        </p:txBody>
      </p:sp>
      <p:sp>
        <p:nvSpPr>
          <p:cNvPr id="4" name="TextBox 3"/>
          <p:cNvSpPr txBox="1"/>
          <p:nvPr/>
        </p:nvSpPr>
        <p:spPr>
          <a:xfrm>
            <a:off x="1980814" y="184360"/>
            <a:ext cx="7528945" cy="830997"/>
          </a:xfrm>
          <a:prstGeom prst="rect">
            <a:avLst/>
          </a:prstGeom>
          <a:noFill/>
        </p:spPr>
        <p:txBody>
          <a:bodyPr wrap="square" rtlCol="0">
            <a:spAutoFit/>
          </a:bodyPr>
          <a:lstStyle/>
          <a:p>
            <a:pPr algn="ctr"/>
            <a:r>
              <a:rPr lang="en-IN" sz="4800" u="sng" dirty="0">
                <a:latin typeface="Colonna MT" pitchFamily="82" charset="0"/>
              </a:rPr>
              <a:t>SIMULATION/ANIMATION</a:t>
            </a:r>
          </a:p>
        </p:txBody>
      </p:sp>
      <p:pic>
        <p:nvPicPr>
          <p:cNvPr id="3" name="minorpro v10.mp4">
            <a:hlinkClick r:id="" action="ppaction://media"/>
            <a:extLst>
              <a:ext uri="{FF2B5EF4-FFF2-40B4-BE49-F238E27FC236}">
                <a16:creationId xmlns:a16="http://schemas.microsoft.com/office/drawing/2014/main" id="{DE17B892-0C27-F443-B59B-6A26E172AB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3239" y="1288257"/>
            <a:ext cx="10477500" cy="51625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880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9"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15724077"/>
              </p:ext>
            </p:extLst>
          </p:nvPr>
        </p:nvGraphicFramePr>
        <p:xfrm>
          <a:off x="198410" y="981972"/>
          <a:ext cx="11542142" cy="1798547"/>
        </p:xfrm>
        <a:graphic>
          <a:graphicData uri="http://schemas.openxmlformats.org/drawingml/2006/table">
            <a:tbl>
              <a:tblPr>
                <a:tableStyleId>{5C22544A-7EE6-4342-B048-85BDC9FD1C3A}</a:tableStyleId>
              </a:tblPr>
              <a:tblGrid>
                <a:gridCol w="3338421">
                  <a:extLst>
                    <a:ext uri="{9D8B030D-6E8A-4147-A177-3AD203B41FA5}">
                      <a16:colId xmlns:a16="http://schemas.microsoft.com/office/drawing/2014/main" val="20000"/>
                    </a:ext>
                  </a:extLst>
                </a:gridCol>
                <a:gridCol w="2274641">
                  <a:extLst>
                    <a:ext uri="{9D8B030D-6E8A-4147-A177-3AD203B41FA5}">
                      <a16:colId xmlns:a16="http://schemas.microsoft.com/office/drawing/2014/main" val="20001"/>
                    </a:ext>
                  </a:extLst>
                </a:gridCol>
                <a:gridCol w="1429600">
                  <a:extLst>
                    <a:ext uri="{9D8B030D-6E8A-4147-A177-3AD203B41FA5}">
                      <a16:colId xmlns:a16="http://schemas.microsoft.com/office/drawing/2014/main" val="20002"/>
                    </a:ext>
                  </a:extLst>
                </a:gridCol>
                <a:gridCol w="1459697">
                  <a:extLst>
                    <a:ext uri="{9D8B030D-6E8A-4147-A177-3AD203B41FA5}">
                      <a16:colId xmlns:a16="http://schemas.microsoft.com/office/drawing/2014/main" val="20003"/>
                    </a:ext>
                  </a:extLst>
                </a:gridCol>
                <a:gridCol w="1309214">
                  <a:extLst>
                    <a:ext uri="{9D8B030D-6E8A-4147-A177-3AD203B41FA5}">
                      <a16:colId xmlns:a16="http://schemas.microsoft.com/office/drawing/2014/main" val="20004"/>
                    </a:ext>
                  </a:extLst>
                </a:gridCol>
                <a:gridCol w="1730569">
                  <a:extLst>
                    <a:ext uri="{9D8B030D-6E8A-4147-A177-3AD203B41FA5}">
                      <a16:colId xmlns:a16="http://schemas.microsoft.com/office/drawing/2014/main" val="20005"/>
                    </a:ext>
                  </a:extLst>
                </a:gridCol>
              </a:tblGrid>
              <a:tr h="296143">
                <a:tc rowSpan="2">
                  <a:txBody>
                    <a:bodyPr/>
                    <a:lstStyle/>
                    <a:p>
                      <a:pPr algn="ctr" fontAlgn="ctr"/>
                      <a:r>
                        <a:rPr lang="en-IN" sz="1400" b="1" u="none" strike="noStrike" dirty="0">
                          <a:effectLst/>
                          <a:latin typeface="Comic Sans MS" panose="030F0702030302020204" pitchFamily="66" charset="0"/>
                        </a:rPr>
                        <a:t>Materials</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Modulus of Elasticity</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Yield Strength</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Poissions Ratio</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Density</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c>
                  <a:txBody>
                    <a:bodyPr/>
                    <a:lstStyle/>
                    <a:p>
                      <a:pPr algn="ctr" fontAlgn="ctr"/>
                      <a:r>
                        <a:rPr lang="en-IN" sz="1400" b="1" u="none" strike="noStrike">
                          <a:effectLst/>
                          <a:latin typeface="Comic Sans MS" panose="030F0702030302020204" pitchFamily="66" charset="0"/>
                        </a:rPr>
                        <a:t>Cost</a:t>
                      </a:r>
                      <a:endParaRPr lang="en-IN" sz="1400" b="1" i="0" u="none" strike="noStrike">
                        <a:solidFill>
                          <a:srgbClr val="000000"/>
                        </a:solidFill>
                        <a:effectLst/>
                        <a:latin typeface="Comic Sans MS" panose="030F0702030302020204" pitchFamily="66" charset="0"/>
                      </a:endParaRPr>
                    </a:p>
                  </a:txBody>
                  <a:tcPr marL="7620" marR="7620" marT="7620" marB="0" anchor="ctr">
                    <a:solidFill>
                      <a:schemeClr val="accent2"/>
                    </a:solidFill>
                  </a:tcPr>
                </a:tc>
                <a:extLst>
                  <a:ext uri="{0D108BD9-81ED-4DB2-BD59-A6C34878D82A}">
                    <a16:rowId xmlns:a16="http://schemas.microsoft.com/office/drawing/2014/main" val="10000"/>
                  </a:ext>
                </a:extLst>
              </a:tr>
              <a:tr h="313684">
                <a:tc vMerge="1">
                  <a:txBody>
                    <a:bodyPr/>
                    <a:lstStyle/>
                    <a:p>
                      <a:endParaRPr lang="en-IN"/>
                    </a:p>
                  </a:txBody>
                  <a:tcPr/>
                </a:tc>
                <a:tc>
                  <a:txBody>
                    <a:bodyPr/>
                    <a:lstStyle/>
                    <a:p>
                      <a:pPr algn="ctr" fontAlgn="ctr"/>
                      <a:r>
                        <a:rPr lang="en-IN" sz="1400" b="1" u="none" strike="noStrike" dirty="0">
                          <a:effectLst/>
                          <a:latin typeface="Comic Sans MS" panose="030F0702030302020204" pitchFamily="66" charset="0"/>
                        </a:rPr>
                        <a:t>(</a:t>
                      </a:r>
                      <a:r>
                        <a:rPr lang="en-IN" sz="1400" b="1" u="none" strike="noStrike" dirty="0" err="1">
                          <a:effectLst/>
                          <a:latin typeface="Comic Sans MS" panose="030F0702030302020204" pitchFamily="66" charset="0"/>
                        </a:rPr>
                        <a:t>Gpa</a:t>
                      </a:r>
                      <a:r>
                        <a:rPr lang="en-IN" sz="1400" b="1" u="none" strike="noStrike" dirty="0">
                          <a:effectLst/>
                          <a:latin typeface="Comic Sans MS" panose="030F0702030302020204" pitchFamily="66" charset="0"/>
                        </a:rPr>
                        <a: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a:t>
                      </a:r>
                      <a:r>
                        <a:rPr lang="en-IN" sz="1400" b="1" u="none" strike="noStrike" dirty="0" err="1">
                          <a:effectLst/>
                          <a:latin typeface="Comic Sans MS" panose="030F0702030302020204" pitchFamily="66" charset="0"/>
                        </a:rPr>
                        <a:t>Mpa</a:t>
                      </a:r>
                      <a:r>
                        <a:rPr lang="en-IN" sz="1400" b="1" u="none" strike="noStrike" dirty="0">
                          <a:effectLst/>
                          <a:latin typeface="Comic Sans MS" panose="030F0702030302020204" pitchFamily="66" charset="0"/>
                        </a:rPr>
                        <a: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 </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(g/cm^3)</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c>
                  <a:txBody>
                    <a:bodyPr/>
                    <a:lstStyle/>
                    <a:p>
                      <a:pPr algn="ctr" fontAlgn="ctr"/>
                      <a:r>
                        <a:rPr lang="en-IN" sz="1400" b="1" u="none" strike="noStrike" dirty="0">
                          <a:effectLst/>
                          <a:latin typeface="Comic Sans MS" panose="030F0702030302020204" pitchFamily="66" charset="0"/>
                        </a:rPr>
                        <a:t>(% to relative cost)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extLst>
                  <a:ext uri="{0D108BD9-81ED-4DB2-BD59-A6C34878D82A}">
                    <a16:rowId xmlns:a16="http://schemas.microsoft.com/office/drawing/2014/main" val="10001"/>
                  </a:ext>
                </a:extLst>
              </a:tr>
              <a:tr h="198120">
                <a:tc>
                  <a:txBody>
                    <a:bodyPr/>
                    <a:lstStyle/>
                    <a:p>
                      <a:pPr algn="ctr" fontAlgn="ctr"/>
                      <a:r>
                        <a:rPr lang="en-IN" sz="1200" u="none" strike="noStrike" dirty="0">
                          <a:effectLst/>
                          <a:latin typeface="Comic Sans MS" panose="030F0702030302020204" pitchFamily="66" charset="0"/>
                        </a:rPr>
                        <a:t>AA 7075 T6</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70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480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0.32</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2"/>
                  </a:ext>
                </a:extLst>
              </a:tr>
              <a:tr h="198120">
                <a:tc>
                  <a:txBody>
                    <a:bodyPr/>
                    <a:lstStyle/>
                    <a:p>
                      <a:pPr algn="ctr" fontAlgn="ctr"/>
                      <a:r>
                        <a:rPr lang="en-IN" sz="1200" u="none" strike="noStrike" dirty="0">
                          <a:effectLst/>
                          <a:latin typeface="Comic Sans MS" panose="030F0702030302020204" pitchFamily="66" charset="0"/>
                        </a:rPr>
                        <a:t>AA 6061 T6</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69</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270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2.7</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3"/>
                  </a:ext>
                </a:extLst>
              </a:tr>
              <a:tr h="198120">
                <a:tc>
                  <a:txBody>
                    <a:bodyPr/>
                    <a:lstStyle/>
                    <a:p>
                      <a:pPr algn="ctr" fontAlgn="ctr"/>
                      <a:r>
                        <a:rPr lang="en-IN" sz="1200" u="none" strike="noStrike" dirty="0">
                          <a:effectLst/>
                          <a:latin typeface="Comic Sans MS" panose="030F0702030302020204" pitchFamily="66" charset="0"/>
                        </a:rPr>
                        <a:t>AA 8090 T8151</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68</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210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2.7</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4"/>
                  </a:ext>
                </a:extLst>
              </a:tr>
              <a:tr h="198120">
                <a:tc>
                  <a:txBody>
                    <a:bodyPr/>
                    <a:lstStyle/>
                    <a:p>
                      <a:pPr algn="ctr" fontAlgn="ctr"/>
                      <a:r>
                        <a:rPr lang="en-IN" sz="1200" u="none" strike="noStrike">
                          <a:effectLst/>
                          <a:latin typeface="Comic Sans MS" panose="030F0702030302020204" pitchFamily="66" charset="0"/>
                        </a:rPr>
                        <a:t>AA2219 T87</a:t>
                      </a:r>
                      <a:endParaRPr lang="en-IN" sz="1200" b="1"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72</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390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3.1</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11</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5"/>
                  </a:ext>
                </a:extLst>
              </a:tr>
              <a:tr h="198120">
                <a:tc>
                  <a:txBody>
                    <a:bodyPr/>
                    <a:lstStyle/>
                    <a:p>
                      <a:pPr algn="ctr" fontAlgn="ctr"/>
                      <a:r>
                        <a:rPr lang="fi-FI" sz="1200" u="none" strike="noStrike">
                          <a:effectLst/>
                          <a:latin typeface="Comic Sans MS" panose="030F0702030302020204" pitchFamily="66" charset="0"/>
                        </a:rPr>
                        <a:t> cast aluminium(alu aisi 10 mg)</a:t>
                      </a:r>
                      <a:endParaRPr lang="fi-FI" sz="1200" b="1"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71</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230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0.33</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2.6</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6"/>
                  </a:ext>
                </a:extLst>
              </a:tr>
              <a:tr h="198120">
                <a:tc>
                  <a:txBody>
                    <a:bodyPr/>
                    <a:lstStyle/>
                    <a:p>
                      <a:pPr algn="ctr" fontAlgn="ctr"/>
                      <a:r>
                        <a:rPr lang="en-IN" sz="1200" u="none" strike="noStrike">
                          <a:effectLst/>
                          <a:latin typeface="Comic Sans MS" panose="030F0702030302020204" pitchFamily="66" charset="0"/>
                        </a:rPr>
                        <a:t>Max/Min</a:t>
                      </a:r>
                      <a:endParaRPr lang="en-IN" sz="1200" b="1"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72</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480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0.33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2.6</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7"/>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201460835"/>
              </p:ext>
            </p:extLst>
          </p:nvPr>
        </p:nvGraphicFramePr>
        <p:xfrm>
          <a:off x="198410" y="3312544"/>
          <a:ext cx="11542141" cy="2048054"/>
        </p:xfrm>
        <a:graphic>
          <a:graphicData uri="http://schemas.openxmlformats.org/drawingml/2006/table">
            <a:tbl>
              <a:tblPr>
                <a:tableStyleId>{5C22544A-7EE6-4342-B048-85BDC9FD1C3A}</a:tableStyleId>
              </a:tblPr>
              <a:tblGrid>
                <a:gridCol w="3329794">
                  <a:extLst>
                    <a:ext uri="{9D8B030D-6E8A-4147-A177-3AD203B41FA5}">
                      <a16:colId xmlns:a16="http://schemas.microsoft.com/office/drawing/2014/main" val="20000"/>
                    </a:ext>
                  </a:extLst>
                </a:gridCol>
                <a:gridCol w="2104845">
                  <a:extLst>
                    <a:ext uri="{9D8B030D-6E8A-4147-A177-3AD203B41FA5}">
                      <a16:colId xmlns:a16="http://schemas.microsoft.com/office/drawing/2014/main" val="20001"/>
                    </a:ext>
                  </a:extLst>
                </a:gridCol>
                <a:gridCol w="1526876">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478457">
                  <a:extLst>
                    <a:ext uri="{9D8B030D-6E8A-4147-A177-3AD203B41FA5}">
                      <a16:colId xmlns:a16="http://schemas.microsoft.com/office/drawing/2014/main" val="20004"/>
                    </a:ext>
                  </a:extLst>
                </a:gridCol>
                <a:gridCol w="1730569">
                  <a:extLst>
                    <a:ext uri="{9D8B030D-6E8A-4147-A177-3AD203B41FA5}">
                      <a16:colId xmlns:a16="http://schemas.microsoft.com/office/drawing/2014/main" val="20005"/>
                    </a:ext>
                  </a:extLst>
                </a:gridCol>
              </a:tblGrid>
              <a:tr h="327803">
                <a:tc rowSpan="2">
                  <a:txBody>
                    <a:bodyPr/>
                    <a:lstStyle/>
                    <a:p>
                      <a:pPr algn="ctr" fontAlgn="ctr"/>
                      <a:r>
                        <a:rPr lang="en-IN" sz="1400" b="1" u="none" strike="noStrike" dirty="0">
                          <a:effectLst/>
                          <a:latin typeface="Comic Sans MS" panose="030F0702030302020204" pitchFamily="66" charset="0"/>
                        </a:rPr>
                        <a:t>Materials</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Modulus of Elasticity</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Yield Strength </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a:effectLst/>
                          <a:latin typeface="Comic Sans MS" panose="030F0702030302020204" pitchFamily="66" charset="0"/>
                        </a:rPr>
                        <a:t>Poissions Ratio</a:t>
                      </a:r>
                      <a:endParaRPr lang="en-IN" sz="1400" b="1" i="0" u="none" strike="noStrike">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Density</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c>
                  <a:txBody>
                    <a:bodyPr/>
                    <a:lstStyle/>
                    <a:p>
                      <a:pPr algn="ctr" fontAlgn="ctr"/>
                      <a:r>
                        <a:rPr lang="en-IN" sz="1400" b="1" u="none" strike="noStrike" dirty="0">
                          <a:effectLst/>
                          <a:latin typeface="Comic Sans MS" panose="030F0702030302020204" pitchFamily="66" charset="0"/>
                        </a:rPr>
                        <a:t>Cost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extLst>
                  <a:ext uri="{0D108BD9-81ED-4DB2-BD59-A6C34878D82A}">
                    <a16:rowId xmlns:a16="http://schemas.microsoft.com/office/drawing/2014/main" val="10000"/>
                  </a:ext>
                </a:extLst>
              </a:tr>
              <a:tr h="310551">
                <a:tc vMerge="1">
                  <a:txBody>
                    <a:bodyPr/>
                    <a:lstStyle/>
                    <a:p>
                      <a:endParaRPr lang="en-IN"/>
                    </a:p>
                  </a:txBody>
                  <a:tcPr/>
                </a:tc>
                <a:tc>
                  <a:txBody>
                    <a:bodyPr/>
                    <a:lstStyle/>
                    <a:p>
                      <a:pPr algn="ctr" fontAlgn="ctr"/>
                      <a:r>
                        <a:rPr lang="en-IN" sz="1400" b="1" u="none" strike="noStrike" dirty="0">
                          <a:effectLst/>
                          <a:latin typeface="Comic Sans MS" panose="030F0702030302020204" pitchFamily="66" charset="0"/>
                        </a:rPr>
                        <a:t>(</a:t>
                      </a:r>
                      <a:r>
                        <a:rPr lang="en-IN" sz="1400" b="1" u="none" strike="noStrike" dirty="0" err="1">
                          <a:effectLst/>
                          <a:latin typeface="Comic Sans MS" panose="030F0702030302020204" pitchFamily="66" charset="0"/>
                        </a:rPr>
                        <a:t>Gpa</a:t>
                      </a:r>
                      <a:r>
                        <a:rPr lang="en-IN" sz="1400" b="1" u="none" strike="noStrike" dirty="0">
                          <a:effectLst/>
                          <a:latin typeface="Comic Sans MS" panose="030F0702030302020204" pitchFamily="66" charset="0"/>
                        </a:rPr>
                        <a: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a:t>
                      </a:r>
                      <a:r>
                        <a:rPr lang="en-IN" sz="1400" b="1" u="none" strike="noStrike" dirty="0" err="1">
                          <a:effectLst/>
                          <a:latin typeface="Comic Sans MS" panose="030F0702030302020204" pitchFamily="66" charset="0"/>
                        </a:rPr>
                        <a:t>Mpa</a:t>
                      </a:r>
                      <a:r>
                        <a:rPr lang="en-IN" sz="1400" b="1" u="none" strike="noStrike" dirty="0">
                          <a:effectLst/>
                          <a:latin typeface="Comic Sans MS" panose="030F0702030302020204" pitchFamily="66" charset="0"/>
                        </a:rPr>
                        <a: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 </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a:txBody>
                    <a:bodyPr/>
                    <a:lstStyle/>
                    <a:p>
                      <a:pPr algn="ctr" fontAlgn="ctr"/>
                      <a:r>
                        <a:rPr lang="en-IN" sz="1400" b="1" u="none" strike="noStrike" dirty="0">
                          <a:effectLst/>
                          <a:latin typeface="Comic Sans MS" panose="030F0702030302020204" pitchFamily="66" charset="0"/>
                        </a:rPr>
                        <a:t>(g/cm^3)</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tc>
                  <a:txBody>
                    <a:bodyPr/>
                    <a:lstStyle/>
                    <a:p>
                      <a:pPr algn="ctr" fontAlgn="ctr"/>
                      <a:r>
                        <a:rPr lang="en-IN" sz="1400" b="1" u="none" strike="noStrike" dirty="0">
                          <a:effectLst/>
                          <a:latin typeface="Comic Sans MS" panose="030F0702030302020204" pitchFamily="66" charset="0"/>
                        </a:rPr>
                        <a:t>(% to relative cost)</a:t>
                      </a:r>
                      <a:endParaRPr lang="en-IN" sz="1400" b="1" i="0" u="none" strike="noStrike" dirty="0">
                        <a:solidFill>
                          <a:srgbClr val="000000"/>
                        </a:solidFill>
                        <a:effectLst/>
                        <a:latin typeface="Comic Sans MS" panose="030F0702030302020204" pitchFamily="66" charset="0"/>
                      </a:endParaRPr>
                    </a:p>
                  </a:txBody>
                  <a:tcPr marL="7620" marR="7620" marT="7620" marB="0" anchor="ctr">
                    <a:solidFill>
                      <a:schemeClr val="accent2"/>
                    </a:solidFill>
                  </a:tcPr>
                </a:tc>
                <a:extLst>
                  <a:ext uri="{0D108BD9-81ED-4DB2-BD59-A6C34878D82A}">
                    <a16:rowId xmlns:a16="http://schemas.microsoft.com/office/drawing/2014/main" val="10001"/>
                  </a:ext>
                </a:extLst>
              </a:tr>
              <a:tr h="198120">
                <a:tc>
                  <a:txBody>
                    <a:bodyPr/>
                    <a:lstStyle/>
                    <a:p>
                      <a:pPr algn="ctr" fontAlgn="ctr"/>
                      <a:r>
                        <a:rPr lang="en-IN" sz="1200" u="none" strike="noStrike" dirty="0">
                          <a:effectLst/>
                          <a:latin typeface="Comic Sans MS" panose="030F0702030302020204" pitchFamily="66" charset="0"/>
                        </a:rPr>
                        <a:t>AA 7075 T6</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97.22222222</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96.96969697</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86.66666667</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2"/>
                  </a:ext>
                </a:extLst>
              </a:tr>
              <a:tr h="198120">
                <a:tc>
                  <a:txBody>
                    <a:bodyPr/>
                    <a:lstStyle/>
                    <a:p>
                      <a:pPr algn="ctr" fontAlgn="ctr"/>
                      <a:r>
                        <a:rPr lang="en-IN" sz="1200" u="none" strike="noStrike" dirty="0">
                          <a:effectLst/>
                          <a:latin typeface="Comic Sans MS" panose="030F0702030302020204" pitchFamily="66" charset="0"/>
                        </a:rPr>
                        <a:t>AA 6061 T6</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95.83333333</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56.25</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96.2962963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3"/>
                  </a:ext>
                </a:extLst>
              </a:tr>
              <a:tr h="198120">
                <a:tc>
                  <a:txBody>
                    <a:bodyPr/>
                    <a:lstStyle/>
                    <a:p>
                      <a:pPr algn="ctr" fontAlgn="ctr"/>
                      <a:r>
                        <a:rPr lang="en-IN" sz="1200" u="none" strike="noStrike" dirty="0">
                          <a:effectLst/>
                          <a:latin typeface="Comic Sans MS" panose="030F0702030302020204" pitchFamily="66" charset="0"/>
                        </a:rPr>
                        <a:t>AA 8090 T8151</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94.44444444</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43.75</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100</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96.2962963</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4"/>
                  </a:ext>
                </a:extLst>
              </a:tr>
              <a:tr h="198120">
                <a:tc>
                  <a:txBody>
                    <a:bodyPr/>
                    <a:lstStyle/>
                    <a:p>
                      <a:pPr algn="ctr" fontAlgn="ctr"/>
                      <a:r>
                        <a:rPr lang="en-IN" sz="1200" u="none" strike="noStrike">
                          <a:effectLst/>
                          <a:latin typeface="Comic Sans MS" panose="030F0702030302020204" pitchFamily="66" charset="0"/>
                        </a:rPr>
                        <a:t>AA2219 T87</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81.25</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83.87096774</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86.36363636</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5"/>
                  </a:ext>
                </a:extLst>
              </a:tr>
              <a:tr h="198120">
                <a:tc>
                  <a:txBody>
                    <a:bodyPr/>
                    <a:lstStyle/>
                    <a:p>
                      <a:pPr algn="ctr" fontAlgn="ctr"/>
                      <a:r>
                        <a:rPr lang="fi-FI" sz="1200" u="none" strike="noStrike">
                          <a:effectLst/>
                          <a:latin typeface="Comic Sans MS" panose="030F0702030302020204" pitchFamily="66" charset="0"/>
                        </a:rPr>
                        <a:t> cast aluminium(alu aisi 10 mg)</a:t>
                      </a:r>
                      <a:endParaRPr lang="fi-FI"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98.61111111</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47.91666667</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100</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6"/>
                  </a:ext>
                </a:extLst>
              </a:tr>
              <a:tr h="198120">
                <a:tc>
                  <a:txBody>
                    <a:bodyPr/>
                    <a:lstStyle/>
                    <a:p>
                      <a:pPr algn="ctr" fontAlgn="ctr"/>
                      <a:r>
                        <a:rPr lang="en-IN" sz="1200" u="none" strike="noStrike">
                          <a:effectLst/>
                          <a:latin typeface="Comic Sans MS" panose="030F0702030302020204" pitchFamily="66" charset="0"/>
                        </a:rPr>
                        <a:t> </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a:effectLst/>
                          <a:latin typeface="Comic Sans MS" panose="030F0702030302020204" pitchFamily="66" charset="0"/>
                        </a:rPr>
                        <a:t> </a:t>
                      </a:r>
                      <a:endParaRPr lang="en-IN" sz="1200" b="0" i="0" u="none" strike="noStrike">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 </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 </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 </a:t>
                      </a:r>
                      <a:endParaRPr lang="en-IN" sz="1200" b="0"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 </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7"/>
                  </a:ext>
                </a:extLst>
              </a:tr>
              <a:tr h="198120">
                <a:tc>
                  <a:txBody>
                    <a:bodyPr/>
                    <a:lstStyle/>
                    <a:p>
                      <a:pPr algn="ctr" fontAlgn="ctr"/>
                      <a:r>
                        <a:rPr lang="en-IN" sz="1400" b="1" u="none" strike="noStrike" dirty="0">
                          <a:effectLst/>
                          <a:latin typeface="Comic Sans MS" panose="030F0702030302020204" pitchFamily="66" charset="0"/>
                        </a:rPr>
                        <a:t>Weighing factor</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0.25</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0.416666667</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0.083333333</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0.083333333</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tc>
                  <a:txBody>
                    <a:bodyPr/>
                    <a:lstStyle/>
                    <a:p>
                      <a:pPr algn="ctr" fontAlgn="ctr"/>
                      <a:r>
                        <a:rPr lang="en-IN" sz="1400" b="1" u="none" strike="noStrike" dirty="0">
                          <a:effectLst/>
                          <a:latin typeface="Comic Sans MS" panose="030F0702030302020204" pitchFamily="66" charset="0"/>
                        </a:rPr>
                        <a:t>0.166666667</a:t>
                      </a:r>
                      <a:endParaRPr lang="en-IN" sz="1400" b="1" i="0" u="none" strike="noStrike" dirty="0">
                        <a:solidFill>
                          <a:srgbClr val="FFFFFF"/>
                        </a:solidFill>
                        <a:effectLst/>
                        <a:latin typeface="Comic Sans MS" panose="030F0702030302020204" pitchFamily="66" charset="0"/>
                      </a:endParaRPr>
                    </a:p>
                  </a:txBody>
                  <a:tcPr marL="7620" marR="7620" marT="7620" marB="0" anchor="ctr">
                    <a:solidFill>
                      <a:srgbClr val="00B050"/>
                    </a:solidFill>
                  </a:tcPr>
                </a:tc>
                <a:extLst>
                  <a:ext uri="{0D108BD9-81ED-4DB2-BD59-A6C34878D82A}">
                    <a16:rowId xmlns:a16="http://schemas.microsoft.com/office/drawing/2014/main" val="10008"/>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9301022"/>
              </p:ext>
            </p:extLst>
          </p:nvPr>
        </p:nvGraphicFramePr>
        <p:xfrm>
          <a:off x="3165894" y="5436829"/>
          <a:ext cx="5201728" cy="1376231"/>
        </p:xfrm>
        <a:graphic>
          <a:graphicData uri="http://schemas.openxmlformats.org/drawingml/2006/table">
            <a:tbl>
              <a:tblPr>
                <a:tableStyleId>{5C22544A-7EE6-4342-B048-85BDC9FD1C3A}</a:tableStyleId>
              </a:tblPr>
              <a:tblGrid>
                <a:gridCol w="3552194">
                  <a:extLst>
                    <a:ext uri="{9D8B030D-6E8A-4147-A177-3AD203B41FA5}">
                      <a16:colId xmlns:a16="http://schemas.microsoft.com/office/drawing/2014/main" val="20000"/>
                    </a:ext>
                  </a:extLst>
                </a:gridCol>
                <a:gridCol w="1649534">
                  <a:extLst>
                    <a:ext uri="{9D8B030D-6E8A-4147-A177-3AD203B41FA5}">
                      <a16:colId xmlns:a16="http://schemas.microsoft.com/office/drawing/2014/main" val="20001"/>
                    </a:ext>
                  </a:extLst>
                </a:gridCol>
              </a:tblGrid>
              <a:tr h="385631">
                <a:tc gridSpan="2">
                  <a:txBody>
                    <a:bodyPr/>
                    <a:lstStyle/>
                    <a:p>
                      <a:pPr algn="ctr" fontAlgn="ctr"/>
                      <a:r>
                        <a:rPr lang="en-IN" sz="1600" b="1" u="none" strike="noStrike" dirty="0">
                          <a:effectLst/>
                          <a:latin typeface="Comic Sans MS" panose="030F0702030302020204" pitchFamily="66" charset="0"/>
                        </a:rPr>
                        <a:t>Performance Index</a:t>
                      </a:r>
                      <a:endParaRPr lang="en-IN" sz="1600" b="1" i="0" u="none" strike="noStrike" dirty="0">
                        <a:solidFill>
                          <a:srgbClr val="000000"/>
                        </a:solidFill>
                        <a:effectLst/>
                        <a:latin typeface="Comic Sans MS" panose="030F0702030302020204" pitchFamily="66" charset="0"/>
                      </a:endParaRPr>
                    </a:p>
                  </a:txBody>
                  <a:tcPr marL="7620" marR="7620" marT="7620" marB="0" anchor="ctr">
                    <a:solidFill>
                      <a:srgbClr val="FFC000"/>
                    </a:solidFill>
                  </a:tcPr>
                </a:tc>
                <a:tc hMerge="1">
                  <a:txBody>
                    <a:bodyPr/>
                    <a:lstStyle/>
                    <a:p>
                      <a:endParaRPr lang="en-IN"/>
                    </a:p>
                  </a:txBody>
                  <a:tcPr/>
                </a:tc>
                <a:extLst>
                  <a:ext uri="{0D108BD9-81ED-4DB2-BD59-A6C34878D82A}">
                    <a16:rowId xmlns:a16="http://schemas.microsoft.com/office/drawing/2014/main" val="10000"/>
                  </a:ext>
                </a:extLst>
              </a:tr>
              <a:tr h="198120">
                <a:tc>
                  <a:txBody>
                    <a:bodyPr/>
                    <a:lstStyle/>
                    <a:p>
                      <a:pPr algn="ctr" fontAlgn="ctr"/>
                      <a:r>
                        <a:rPr lang="en-IN" sz="1200" u="none" strike="noStrike" dirty="0">
                          <a:effectLst/>
                          <a:latin typeface="Comic Sans MS" panose="030F0702030302020204" pitchFamily="66" charset="0"/>
                        </a:rPr>
                        <a:t>AA 7075 T6</a:t>
                      </a:r>
                      <a:endParaRPr lang="en-IN" sz="1200" b="1" i="0" u="none" strike="noStrike" dirty="0">
                        <a:solidFill>
                          <a:srgbClr val="000000"/>
                        </a:solidFill>
                        <a:effectLst/>
                        <a:latin typeface="Comic Sans MS" panose="030F0702030302020204" pitchFamily="66" charset="0"/>
                      </a:endParaRPr>
                    </a:p>
                  </a:txBody>
                  <a:tcPr marL="7620" marR="7620" marT="7620" marB="0" anchor="ctr">
                    <a:solidFill>
                      <a:schemeClr val="accent1">
                        <a:lumMod val="60000"/>
                        <a:lumOff val="40000"/>
                      </a:schemeClr>
                    </a:solidFill>
                  </a:tcPr>
                </a:tc>
                <a:tc>
                  <a:txBody>
                    <a:bodyPr/>
                    <a:lstStyle/>
                    <a:p>
                      <a:pPr algn="ctr" fontAlgn="ctr"/>
                      <a:r>
                        <a:rPr lang="en-IN" sz="1200" u="none" strike="noStrike" dirty="0">
                          <a:effectLst/>
                          <a:latin typeface="Comic Sans MS" panose="030F0702030302020204" pitchFamily="66" charset="0"/>
                        </a:rPr>
                        <a:t>97.10858586</a:t>
                      </a:r>
                      <a:endParaRPr lang="en-IN" sz="1200" b="0" i="0" u="none" strike="noStrike" dirty="0">
                        <a:solidFill>
                          <a:srgbClr val="000000"/>
                        </a:solidFill>
                        <a:effectLst/>
                        <a:latin typeface="Comic Sans MS" panose="030F0702030302020204" pitchFamily="66" charset="0"/>
                      </a:endParaRPr>
                    </a:p>
                  </a:txBody>
                  <a:tcPr marL="7620" marR="7620" marT="7620" marB="0" anchor="ctr">
                    <a:solidFill>
                      <a:schemeClr val="accent1">
                        <a:lumMod val="60000"/>
                        <a:lumOff val="40000"/>
                      </a:schemeClr>
                    </a:solidFill>
                  </a:tcPr>
                </a:tc>
                <a:extLst>
                  <a:ext uri="{0D108BD9-81ED-4DB2-BD59-A6C34878D82A}">
                    <a16:rowId xmlns:a16="http://schemas.microsoft.com/office/drawing/2014/main" val="10001"/>
                  </a:ext>
                </a:extLst>
              </a:tr>
              <a:tr h="198120">
                <a:tc>
                  <a:txBody>
                    <a:bodyPr/>
                    <a:lstStyle/>
                    <a:p>
                      <a:pPr algn="ctr" fontAlgn="ctr"/>
                      <a:r>
                        <a:rPr lang="en-IN" sz="1200" u="none" strike="noStrike" dirty="0">
                          <a:effectLst/>
                          <a:latin typeface="Comic Sans MS" panose="030F0702030302020204" pitchFamily="66" charset="0"/>
                        </a:rPr>
                        <a:t>AA 6061 T6</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80.42052469</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2"/>
                  </a:ext>
                </a:extLst>
              </a:tr>
              <a:tr h="198120">
                <a:tc>
                  <a:txBody>
                    <a:bodyPr/>
                    <a:lstStyle/>
                    <a:p>
                      <a:pPr algn="ctr" fontAlgn="ctr"/>
                      <a:r>
                        <a:rPr lang="en-IN" sz="1200" u="none" strike="noStrike" dirty="0">
                          <a:effectLst/>
                          <a:latin typeface="Comic Sans MS" panose="030F0702030302020204" pitchFamily="66" charset="0"/>
                        </a:rPr>
                        <a:t>AA 8090 T8151</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74.86496914</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3"/>
                  </a:ext>
                </a:extLst>
              </a:tr>
              <a:tr h="198120">
                <a:tc>
                  <a:txBody>
                    <a:bodyPr/>
                    <a:lstStyle/>
                    <a:p>
                      <a:pPr algn="ctr" fontAlgn="ctr"/>
                      <a:r>
                        <a:rPr lang="en-IN" sz="1200" u="none" strike="noStrike" dirty="0">
                          <a:effectLst/>
                          <a:latin typeface="Comic Sans MS" panose="030F0702030302020204" pitchFamily="66" charset="0"/>
                        </a:rPr>
                        <a:t>AA2219 T87</a:t>
                      </a:r>
                      <a:endParaRPr lang="en-IN"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88.57068671</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4"/>
                  </a:ext>
                </a:extLst>
              </a:tr>
              <a:tr h="198120">
                <a:tc>
                  <a:txBody>
                    <a:bodyPr/>
                    <a:lstStyle/>
                    <a:p>
                      <a:pPr algn="ctr" fontAlgn="ctr"/>
                      <a:r>
                        <a:rPr lang="fr-FR" sz="1200" u="none" strike="noStrike" dirty="0" err="1">
                          <a:effectLst/>
                          <a:latin typeface="Comic Sans MS" panose="030F0702030302020204" pitchFamily="66" charset="0"/>
                        </a:rPr>
                        <a:t>cast</a:t>
                      </a:r>
                      <a:r>
                        <a:rPr lang="fr-FR" sz="1200" u="none" strike="noStrike" dirty="0">
                          <a:effectLst/>
                          <a:latin typeface="Comic Sans MS" panose="030F0702030302020204" pitchFamily="66" charset="0"/>
                        </a:rPr>
                        <a:t> aluminium(alu </a:t>
                      </a:r>
                      <a:r>
                        <a:rPr lang="fr-FR" sz="1200" u="none" strike="noStrike" dirty="0" err="1">
                          <a:effectLst/>
                          <a:latin typeface="Comic Sans MS" panose="030F0702030302020204" pitchFamily="66" charset="0"/>
                        </a:rPr>
                        <a:t>aisi</a:t>
                      </a:r>
                      <a:r>
                        <a:rPr lang="fr-FR" sz="1200" u="none" strike="noStrike" dirty="0">
                          <a:effectLst/>
                          <a:latin typeface="Comic Sans MS" panose="030F0702030302020204" pitchFamily="66" charset="0"/>
                        </a:rPr>
                        <a:t> 10 mg)</a:t>
                      </a:r>
                      <a:endParaRPr lang="fr-FR" sz="1200" b="1" i="0" u="none" strike="noStrike" dirty="0">
                        <a:solidFill>
                          <a:srgbClr val="000000"/>
                        </a:solidFill>
                        <a:effectLst/>
                        <a:latin typeface="Comic Sans MS" panose="030F0702030302020204" pitchFamily="66" charset="0"/>
                      </a:endParaRPr>
                    </a:p>
                  </a:txBody>
                  <a:tcPr marL="7620" marR="7620" marT="7620" marB="0" anchor="ctr"/>
                </a:tc>
                <a:tc>
                  <a:txBody>
                    <a:bodyPr/>
                    <a:lstStyle/>
                    <a:p>
                      <a:pPr algn="ctr" fontAlgn="ctr"/>
                      <a:r>
                        <a:rPr lang="en-IN" sz="1200" u="none" strike="noStrike" dirty="0">
                          <a:effectLst/>
                          <a:latin typeface="Comic Sans MS" panose="030F0702030302020204" pitchFamily="66" charset="0"/>
                        </a:rPr>
                        <a:t>77.95138889</a:t>
                      </a:r>
                      <a:endParaRPr lang="en-IN" sz="1200" b="0" i="0" u="none" strike="noStrike" dirty="0">
                        <a:solidFill>
                          <a:srgbClr val="000000"/>
                        </a:solidFill>
                        <a:effectLst/>
                        <a:latin typeface="Comic Sans MS" panose="030F0702030302020204" pitchFamily="66" charset="0"/>
                      </a:endParaRPr>
                    </a:p>
                  </a:txBody>
                  <a:tcPr marL="7620" marR="7620" marT="7620" marB="0" anchor="ctr"/>
                </a:tc>
                <a:extLst>
                  <a:ext uri="{0D108BD9-81ED-4DB2-BD59-A6C34878D82A}">
                    <a16:rowId xmlns:a16="http://schemas.microsoft.com/office/drawing/2014/main" val="10005"/>
                  </a:ext>
                </a:extLst>
              </a:tr>
            </a:tbl>
          </a:graphicData>
        </a:graphic>
      </p:graphicFrame>
      <p:sp>
        <p:nvSpPr>
          <p:cNvPr id="5" name="TextBox 4"/>
          <p:cNvSpPr txBox="1"/>
          <p:nvPr/>
        </p:nvSpPr>
        <p:spPr>
          <a:xfrm>
            <a:off x="198410" y="526178"/>
            <a:ext cx="3338420" cy="369332"/>
          </a:xfrm>
          <a:prstGeom prst="rect">
            <a:avLst/>
          </a:prstGeom>
          <a:solidFill>
            <a:schemeClr val="accent6">
              <a:lumMod val="75000"/>
            </a:schemeClr>
          </a:solidFill>
        </p:spPr>
        <p:txBody>
          <a:bodyPr wrap="square" rtlCol="0">
            <a:spAutoFit/>
          </a:bodyPr>
          <a:lstStyle/>
          <a:p>
            <a:pPr algn="ctr"/>
            <a:r>
              <a:rPr lang="en-IN" b="1" dirty="0">
                <a:latin typeface="Comic Sans MS" panose="030F0702030302020204" pitchFamily="66" charset="0"/>
              </a:rPr>
              <a:t>Property Chart</a:t>
            </a:r>
          </a:p>
        </p:txBody>
      </p:sp>
      <p:sp>
        <p:nvSpPr>
          <p:cNvPr id="6" name="TextBox 5"/>
          <p:cNvSpPr txBox="1"/>
          <p:nvPr/>
        </p:nvSpPr>
        <p:spPr>
          <a:xfrm>
            <a:off x="198410" y="2866981"/>
            <a:ext cx="3338420" cy="369332"/>
          </a:xfrm>
          <a:prstGeom prst="rect">
            <a:avLst/>
          </a:prstGeom>
          <a:solidFill>
            <a:schemeClr val="accent6">
              <a:lumMod val="75000"/>
            </a:schemeClr>
          </a:solidFill>
        </p:spPr>
        <p:txBody>
          <a:bodyPr wrap="square" rtlCol="0">
            <a:spAutoFit/>
          </a:bodyPr>
          <a:lstStyle/>
          <a:p>
            <a:pPr algn="ctr"/>
            <a:r>
              <a:rPr lang="en-IN" b="1" dirty="0">
                <a:latin typeface="Comic Sans MS" panose="030F0702030302020204" pitchFamily="66" charset="0"/>
              </a:rPr>
              <a:t>Scale Value</a:t>
            </a:r>
          </a:p>
        </p:txBody>
      </p:sp>
      <p:sp>
        <p:nvSpPr>
          <p:cNvPr id="8" name="Rectangle 7"/>
          <p:cNvSpPr/>
          <p:nvPr/>
        </p:nvSpPr>
        <p:spPr>
          <a:xfrm>
            <a:off x="3165894" y="-93777"/>
            <a:ext cx="5260223" cy="707886"/>
          </a:xfrm>
          <a:prstGeom prst="rect">
            <a:avLst/>
          </a:prstGeom>
        </p:spPr>
        <p:txBody>
          <a:bodyPr wrap="none">
            <a:spAutoFit/>
          </a:bodyPr>
          <a:lstStyle/>
          <a:p>
            <a:pPr algn="ctr"/>
            <a:r>
              <a:rPr lang="en-IN" sz="4000" u="sng" dirty="0">
                <a:latin typeface="Colonna MT" pitchFamily="82" charset="0"/>
              </a:rPr>
              <a:t>MATERIAL SELECTION</a:t>
            </a:r>
          </a:p>
        </p:txBody>
      </p:sp>
    </p:spTree>
    <p:extLst>
      <p:ext uri="{BB962C8B-B14F-4D97-AF65-F5344CB8AC3E}">
        <p14:creationId xmlns:p14="http://schemas.microsoft.com/office/powerpoint/2010/main" val="27734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80">
                                          <p:stCondLst>
                                            <p:cond delay="0"/>
                                          </p:stCondLst>
                                        </p:cTn>
                                        <p:tgtEl>
                                          <p:spTgt spid="2"/>
                                        </p:tgtEl>
                                      </p:cBhvr>
                                    </p:animEffect>
                                    <p:anim calcmode="lin" valueType="num">
                                      <p:cBhvr>
                                        <p:cTn id="2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6" dur="26">
                                          <p:stCondLst>
                                            <p:cond delay="650"/>
                                          </p:stCondLst>
                                        </p:cTn>
                                        <p:tgtEl>
                                          <p:spTgt spid="2"/>
                                        </p:tgtEl>
                                      </p:cBhvr>
                                      <p:to x="100000" y="60000"/>
                                    </p:animScale>
                                    <p:animScale>
                                      <p:cBhvr>
                                        <p:cTn id="27" dur="166" decel="50000">
                                          <p:stCondLst>
                                            <p:cond delay="676"/>
                                          </p:stCondLst>
                                        </p:cTn>
                                        <p:tgtEl>
                                          <p:spTgt spid="2"/>
                                        </p:tgtEl>
                                      </p:cBhvr>
                                      <p:to x="100000" y="100000"/>
                                    </p:animScale>
                                    <p:animScale>
                                      <p:cBhvr>
                                        <p:cTn id="28" dur="26">
                                          <p:stCondLst>
                                            <p:cond delay="1312"/>
                                          </p:stCondLst>
                                        </p:cTn>
                                        <p:tgtEl>
                                          <p:spTgt spid="2"/>
                                        </p:tgtEl>
                                      </p:cBhvr>
                                      <p:to x="100000" y="80000"/>
                                    </p:animScale>
                                    <p:animScale>
                                      <p:cBhvr>
                                        <p:cTn id="29" dur="166" decel="50000">
                                          <p:stCondLst>
                                            <p:cond delay="1338"/>
                                          </p:stCondLst>
                                        </p:cTn>
                                        <p:tgtEl>
                                          <p:spTgt spid="2"/>
                                        </p:tgtEl>
                                      </p:cBhvr>
                                      <p:to x="100000" y="100000"/>
                                    </p:animScale>
                                    <p:animScale>
                                      <p:cBhvr>
                                        <p:cTn id="30" dur="26">
                                          <p:stCondLst>
                                            <p:cond delay="1642"/>
                                          </p:stCondLst>
                                        </p:cTn>
                                        <p:tgtEl>
                                          <p:spTgt spid="2"/>
                                        </p:tgtEl>
                                      </p:cBhvr>
                                      <p:to x="100000" y="90000"/>
                                    </p:animScale>
                                    <p:animScale>
                                      <p:cBhvr>
                                        <p:cTn id="31" dur="166" decel="50000">
                                          <p:stCondLst>
                                            <p:cond delay="1668"/>
                                          </p:stCondLst>
                                        </p:cTn>
                                        <p:tgtEl>
                                          <p:spTgt spid="2"/>
                                        </p:tgtEl>
                                      </p:cBhvr>
                                      <p:to x="100000" y="100000"/>
                                    </p:animScale>
                                    <p:animScale>
                                      <p:cBhvr>
                                        <p:cTn id="32" dur="26">
                                          <p:stCondLst>
                                            <p:cond delay="1808"/>
                                          </p:stCondLst>
                                        </p:cTn>
                                        <p:tgtEl>
                                          <p:spTgt spid="2"/>
                                        </p:tgtEl>
                                      </p:cBhvr>
                                      <p:to x="100000" y="95000"/>
                                    </p:animScale>
                                    <p:animScale>
                                      <p:cBhvr>
                                        <p:cTn id="33" dur="166" decel="50000">
                                          <p:stCondLst>
                                            <p:cond delay="1834"/>
                                          </p:stCondLst>
                                        </p:cTn>
                                        <p:tgtEl>
                                          <p:spTgt spid="2"/>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80">
                                          <p:stCondLst>
                                            <p:cond delay="0"/>
                                          </p:stCondLst>
                                        </p:cTn>
                                        <p:tgtEl>
                                          <p:spTgt spid="3"/>
                                        </p:tgtEl>
                                      </p:cBhvr>
                                    </p:animEffect>
                                    <p:anim calcmode="lin" valueType="num">
                                      <p:cBhvr>
                                        <p:cTn id="4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gtEl>
                                      </p:cBhvr>
                                      <p:to x="100000" y="60000"/>
                                    </p:animScale>
                                    <p:animScale>
                                      <p:cBhvr>
                                        <p:cTn id="50" dur="166" decel="50000">
                                          <p:stCondLst>
                                            <p:cond delay="676"/>
                                          </p:stCondLst>
                                        </p:cTn>
                                        <p:tgtEl>
                                          <p:spTgt spid="3"/>
                                        </p:tgtEl>
                                      </p:cBhvr>
                                      <p:to x="100000" y="100000"/>
                                    </p:animScale>
                                    <p:animScale>
                                      <p:cBhvr>
                                        <p:cTn id="51" dur="26">
                                          <p:stCondLst>
                                            <p:cond delay="1312"/>
                                          </p:stCondLst>
                                        </p:cTn>
                                        <p:tgtEl>
                                          <p:spTgt spid="3"/>
                                        </p:tgtEl>
                                      </p:cBhvr>
                                      <p:to x="100000" y="80000"/>
                                    </p:animScale>
                                    <p:animScale>
                                      <p:cBhvr>
                                        <p:cTn id="52" dur="166" decel="50000">
                                          <p:stCondLst>
                                            <p:cond delay="1338"/>
                                          </p:stCondLst>
                                        </p:cTn>
                                        <p:tgtEl>
                                          <p:spTgt spid="3"/>
                                        </p:tgtEl>
                                      </p:cBhvr>
                                      <p:to x="100000" y="100000"/>
                                    </p:animScale>
                                    <p:animScale>
                                      <p:cBhvr>
                                        <p:cTn id="53" dur="26">
                                          <p:stCondLst>
                                            <p:cond delay="1642"/>
                                          </p:stCondLst>
                                        </p:cTn>
                                        <p:tgtEl>
                                          <p:spTgt spid="3"/>
                                        </p:tgtEl>
                                      </p:cBhvr>
                                      <p:to x="100000" y="90000"/>
                                    </p:animScale>
                                    <p:animScale>
                                      <p:cBhvr>
                                        <p:cTn id="54" dur="166" decel="50000">
                                          <p:stCondLst>
                                            <p:cond delay="1668"/>
                                          </p:stCondLst>
                                        </p:cTn>
                                        <p:tgtEl>
                                          <p:spTgt spid="3"/>
                                        </p:tgtEl>
                                      </p:cBhvr>
                                      <p:to x="100000" y="100000"/>
                                    </p:animScale>
                                    <p:animScale>
                                      <p:cBhvr>
                                        <p:cTn id="55" dur="26">
                                          <p:stCondLst>
                                            <p:cond delay="1808"/>
                                          </p:stCondLst>
                                        </p:cTn>
                                        <p:tgtEl>
                                          <p:spTgt spid="3"/>
                                        </p:tgtEl>
                                      </p:cBhvr>
                                      <p:to x="100000" y="95000"/>
                                    </p:animScale>
                                    <p:animScale>
                                      <p:cBhvr>
                                        <p:cTn id="56" dur="166" decel="50000">
                                          <p:stCondLst>
                                            <p:cond delay="1834"/>
                                          </p:stCondLst>
                                        </p:cTn>
                                        <p:tgtEl>
                                          <p:spTgt spid="3"/>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p:cTn id="61" dur="1000" fill="hold"/>
                                        <p:tgtEl>
                                          <p:spTgt spid="4"/>
                                        </p:tgtEl>
                                        <p:attrNameLst>
                                          <p:attrName>ppt_w</p:attrName>
                                        </p:attrNameLst>
                                      </p:cBhvr>
                                      <p:tavLst>
                                        <p:tav tm="0">
                                          <p:val>
                                            <p:fltVal val="0"/>
                                          </p:val>
                                        </p:tav>
                                        <p:tav tm="100000">
                                          <p:val>
                                            <p:strVal val="#ppt_w"/>
                                          </p:val>
                                        </p:tav>
                                      </p:tavLst>
                                    </p:anim>
                                    <p:anim calcmode="lin" valueType="num">
                                      <p:cBhvr>
                                        <p:cTn id="62" dur="1000" fill="hold"/>
                                        <p:tgtEl>
                                          <p:spTgt spid="4"/>
                                        </p:tgtEl>
                                        <p:attrNameLst>
                                          <p:attrName>ppt_h</p:attrName>
                                        </p:attrNameLst>
                                      </p:cBhvr>
                                      <p:tavLst>
                                        <p:tav tm="0">
                                          <p:val>
                                            <p:fltVal val="0"/>
                                          </p:val>
                                        </p:tav>
                                        <p:tav tm="100000">
                                          <p:val>
                                            <p:strVal val="#ppt_h"/>
                                          </p:val>
                                        </p:tav>
                                      </p:tavLst>
                                    </p:anim>
                                    <p:anim calcmode="lin" valueType="num">
                                      <p:cBhvr>
                                        <p:cTn id="63" dur="1000" fill="hold"/>
                                        <p:tgtEl>
                                          <p:spTgt spid="4"/>
                                        </p:tgtEl>
                                        <p:attrNameLst>
                                          <p:attrName>style.rotation</p:attrName>
                                        </p:attrNameLst>
                                      </p:cBhvr>
                                      <p:tavLst>
                                        <p:tav tm="0">
                                          <p:val>
                                            <p:fltVal val="90"/>
                                          </p:val>
                                        </p:tav>
                                        <p:tav tm="100000">
                                          <p:val>
                                            <p:fltVal val="0"/>
                                          </p:val>
                                        </p:tav>
                                      </p:tavLst>
                                    </p:anim>
                                    <p:animEffect transition="in" filter="fade">
                                      <p:cBhvr>
                                        <p:cTn id="6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643E14-05E2-4417-B88D-1C4B1FAF4700}"/>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4" name="Picture 3">
            <a:extLst>
              <a:ext uri="{FF2B5EF4-FFF2-40B4-BE49-F238E27FC236}">
                <a16:creationId xmlns:a16="http://schemas.microsoft.com/office/drawing/2014/main" id="{94CBB0A0-FD0E-45DE-B320-F95C62504C87}"/>
              </a:ext>
            </a:extLst>
          </p:cNvPr>
          <p:cNvPicPr>
            <a:picLocks noChangeAspect="1"/>
          </p:cNvPicPr>
          <p:nvPr/>
        </p:nvPicPr>
        <p:blipFill>
          <a:blip r:embed="rId2"/>
          <a:stretch>
            <a:fillRect/>
          </a:stretch>
        </p:blipFill>
        <p:spPr>
          <a:xfrm>
            <a:off x="81280" y="818384"/>
            <a:ext cx="5983090" cy="3719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62A7E80B-79C7-4C37-9530-25B9FE0B856F}"/>
              </a:ext>
            </a:extLst>
          </p:cNvPr>
          <p:cNvSpPr txBox="1"/>
          <p:nvPr/>
        </p:nvSpPr>
        <p:spPr>
          <a:xfrm>
            <a:off x="1732922" y="110498"/>
            <a:ext cx="8601523" cy="707886"/>
          </a:xfrm>
          <a:prstGeom prst="rect">
            <a:avLst/>
          </a:prstGeom>
          <a:noFill/>
        </p:spPr>
        <p:txBody>
          <a:bodyPr wrap="square" rtlCol="0">
            <a:spAutoFit/>
          </a:bodyPr>
          <a:lstStyle/>
          <a:p>
            <a:pPr algn="ctr"/>
            <a:r>
              <a:rPr lang="en-IN" sz="4000" u="sng" dirty="0">
                <a:latin typeface="Algerian" panose="04020705040A02060702" pitchFamily="82" charset="0"/>
              </a:rPr>
              <a:t>Design No 1 : STATIC  ANALYSIS</a:t>
            </a:r>
          </a:p>
        </p:txBody>
      </p:sp>
      <p:sp>
        <p:nvSpPr>
          <p:cNvPr id="3" name="TextBox 2"/>
          <p:cNvSpPr txBox="1"/>
          <p:nvPr/>
        </p:nvSpPr>
        <p:spPr>
          <a:xfrm>
            <a:off x="1333837" y="4891437"/>
            <a:ext cx="3616960" cy="707886"/>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sz="2000" b="1" dirty="0">
                <a:solidFill>
                  <a:schemeClr val="bg1"/>
                </a:solidFill>
              </a:rPr>
              <a:t>Yield stress : 382.47 </a:t>
            </a:r>
            <a:r>
              <a:rPr lang="en-IN" sz="2000" b="1" dirty="0" err="1">
                <a:solidFill>
                  <a:schemeClr val="bg1"/>
                </a:solidFill>
              </a:rPr>
              <a:t>Mpa</a:t>
            </a:r>
            <a:endParaRPr lang="en-IN" sz="2000" b="1" dirty="0">
              <a:solidFill>
                <a:schemeClr val="bg1"/>
              </a:solidFill>
            </a:endParaRPr>
          </a:p>
          <a:p>
            <a:pPr algn="ctr"/>
            <a:r>
              <a:rPr lang="en-IN" sz="2000" b="1" dirty="0">
                <a:solidFill>
                  <a:schemeClr val="bg1"/>
                </a:solidFill>
              </a:rPr>
              <a:t>Applied load = 588.6 N </a:t>
            </a:r>
          </a:p>
        </p:txBody>
      </p:sp>
      <p:pic>
        <p:nvPicPr>
          <p:cNvPr id="8" name="Picture 7">
            <a:extLst>
              <a:ext uri="{FF2B5EF4-FFF2-40B4-BE49-F238E27FC236}">
                <a16:creationId xmlns:a16="http://schemas.microsoft.com/office/drawing/2014/main" id="{525FC1F1-715C-4F3E-9A50-6058DB2B959A}"/>
              </a:ext>
            </a:extLst>
          </p:cNvPr>
          <p:cNvPicPr>
            <a:picLocks noChangeAspect="1"/>
          </p:cNvPicPr>
          <p:nvPr/>
        </p:nvPicPr>
        <p:blipFill>
          <a:blip r:embed="rId3"/>
          <a:stretch>
            <a:fillRect/>
          </a:stretch>
        </p:blipFill>
        <p:spPr>
          <a:xfrm>
            <a:off x="6150634" y="3286664"/>
            <a:ext cx="5988841" cy="3543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7598338" y="1810043"/>
            <a:ext cx="3484880" cy="369332"/>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b="1" dirty="0">
                <a:solidFill>
                  <a:schemeClr val="bg1"/>
                </a:solidFill>
              </a:rPr>
              <a:t>Deformation : 0.045632 mm</a:t>
            </a:r>
          </a:p>
        </p:txBody>
      </p:sp>
    </p:spTree>
    <p:extLst>
      <p:ext uri="{BB962C8B-B14F-4D97-AF65-F5344CB8AC3E}">
        <p14:creationId xmlns:p14="http://schemas.microsoft.com/office/powerpoint/2010/main" val="225448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circle(in)">
                                      <p:cBhvr>
                                        <p:cTn id="41" dur="2000"/>
                                        <p:tgtEl>
                                          <p:spTgt spid="9"/>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circle(in)">
                                      <p:cBhvr>
                                        <p:cTn id="4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16</a:t>
            </a:fld>
            <a:endParaRPr lang="en-US" dirty="0"/>
          </a:p>
        </p:txBody>
      </p:sp>
      <p:sp>
        <p:nvSpPr>
          <p:cNvPr id="3" name="TextBox 2"/>
          <p:cNvSpPr txBox="1"/>
          <p:nvPr/>
        </p:nvSpPr>
        <p:spPr>
          <a:xfrm>
            <a:off x="2143609" y="71120"/>
            <a:ext cx="6766711" cy="923330"/>
          </a:xfrm>
          <a:prstGeom prst="rect">
            <a:avLst/>
          </a:prstGeom>
          <a:noFill/>
        </p:spPr>
        <p:txBody>
          <a:bodyPr wrap="square" rtlCol="0">
            <a:spAutoFit/>
          </a:bodyPr>
          <a:lstStyle/>
          <a:p>
            <a:pPr algn="ctr"/>
            <a:r>
              <a:rPr lang="en-IN" sz="5400" u="sng" dirty="0">
                <a:latin typeface="Colonna MT" pitchFamily="82" charset="0"/>
              </a:rPr>
              <a:t>MODAL  ANALYSIS </a:t>
            </a:r>
          </a:p>
        </p:txBody>
      </p:sp>
      <p:pic>
        <p:nvPicPr>
          <p:cNvPr id="6" name="Picture 5">
            <a:extLst>
              <a:ext uri="{FF2B5EF4-FFF2-40B4-BE49-F238E27FC236}">
                <a16:creationId xmlns:a16="http://schemas.microsoft.com/office/drawing/2014/main" id="{16E1ECF4-4E04-48B4-A262-A92AB1CA3C93}"/>
              </a:ext>
            </a:extLst>
          </p:cNvPr>
          <p:cNvPicPr>
            <a:picLocks noChangeAspect="1"/>
          </p:cNvPicPr>
          <p:nvPr/>
        </p:nvPicPr>
        <p:blipFill>
          <a:blip r:embed="rId2"/>
          <a:stretch>
            <a:fillRect/>
          </a:stretch>
        </p:blipFill>
        <p:spPr>
          <a:xfrm>
            <a:off x="69011" y="890211"/>
            <a:ext cx="5986731" cy="3345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1448471" y="4762583"/>
            <a:ext cx="2915920" cy="369332"/>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b="1" dirty="0">
                <a:solidFill>
                  <a:schemeClr val="bg1"/>
                </a:solidFill>
              </a:rPr>
              <a:t>Deformation : 0.85286 mm</a:t>
            </a:r>
          </a:p>
        </p:txBody>
      </p:sp>
      <p:pic>
        <p:nvPicPr>
          <p:cNvPr id="7" name="Picture 6">
            <a:extLst>
              <a:ext uri="{FF2B5EF4-FFF2-40B4-BE49-F238E27FC236}">
                <a16:creationId xmlns:a16="http://schemas.microsoft.com/office/drawing/2014/main" id="{0FB56646-AE6A-4587-91B6-B681B9946BFE}"/>
              </a:ext>
            </a:extLst>
          </p:cNvPr>
          <p:cNvPicPr>
            <a:picLocks noChangeAspect="1"/>
          </p:cNvPicPr>
          <p:nvPr/>
        </p:nvPicPr>
        <p:blipFill>
          <a:blip r:embed="rId3"/>
          <a:stretch>
            <a:fillRect/>
          </a:stretch>
        </p:blipFill>
        <p:spPr>
          <a:xfrm>
            <a:off x="6167887" y="3105510"/>
            <a:ext cx="5943600" cy="3683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7440762" y="1680648"/>
            <a:ext cx="3397850" cy="369332"/>
          </a:xfrm>
          <a:prstGeom prst="rect">
            <a:avLst/>
          </a:prstGeom>
          <a:solidFill>
            <a:schemeClr val="accent5">
              <a:lumMod val="60000"/>
              <a:lumOff val="40000"/>
            </a:schemeClr>
          </a:solidFill>
          <a:ln>
            <a:solidFill>
              <a:schemeClr val="bg1"/>
            </a:solidFill>
          </a:ln>
        </p:spPr>
        <p:txBody>
          <a:bodyPr wrap="square" rtlCol="0">
            <a:spAutoFit/>
          </a:bodyPr>
          <a:lstStyle/>
          <a:p>
            <a:r>
              <a:rPr lang="en-IN" b="1" dirty="0">
                <a:solidFill>
                  <a:schemeClr val="bg1"/>
                </a:solidFill>
              </a:rPr>
              <a:t>Maximum Frequency : 483.82 Hz</a:t>
            </a:r>
          </a:p>
        </p:txBody>
      </p:sp>
    </p:spTree>
    <p:extLst>
      <p:ext uri="{BB962C8B-B14F-4D97-AF65-F5344CB8AC3E}">
        <p14:creationId xmlns:p14="http://schemas.microsoft.com/office/powerpoint/2010/main" val="378898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randombar(horizontal)">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9906" y="43132"/>
            <a:ext cx="7287572" cy="584775"/>
          </a:xfrm>
          <a:prstGeom prst="rect">
            <a:avLst/>
          </a:prstGeom>
        </p:spPr>
        <p:txBody>
          <a:bodyPr wrap="none">
            <a:spAutoFit/>
          </a:bodyPr>
          <a:lstStyle/>
          <a:p>
            <a:pPr algn="ctr"/>
            <a:r>
              <a:rPr lang="en-IN" sz="3200" u="sng" dirty="0">
                <a:latin typeface="Algerian" panose="04020705040A02060702" pitchFamily="82" charset="0"/>
              </a:rPr>
              <a:t>Modified Design : STATIC  ANALYSIS</a:t>
            </a:r>
          </a:p>
        </p:txBody>
      </p:sp>
      <p:pic>
        <p:nvPicPr>
          <p:cNvPr id="3" name="Picture 2"/>
          <p:cNvPicPr>
            <a:picLocks noChangeAspect="1"/>
          </p:cNvPicPr>
          <p:nvPr/>
        </p:nvPicPr>
        <p:blipFill rotWithShape="1">
          <a:blip r:embed="rId2"/>
          <a:srcRect l="707" t="5409" r="872" b="8428"/>
          <a:stretch/>
        </p:blipFill>
        <p:spPr>
          <a:xfrm>
            <a:off x="414067" y="934158"/>
            <a:ext cx="11188461" cy="55097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16392" y="5391509"/>
            <a:ext cx="3390181" cy="400110"/>
          </a:xfrm>
          <a:prstGeom prst="rect">
            <a:avLst/>
          </a:prstGeom>
          <a:noFill/>
          <a:ln>
            <a:solidFill>
              <a:schemeClr val="bg1"/>
            </a:solidFill>
          </a:ln>
        </p:spPr>
        <p:txBody>
          <a:bodyPr wrap="square" rtlCol="0">
            <a:spAutoFit/>
          </a:bodyPr>
          <a:lstStyle/>
          <a:p>
            <a:r>
              <a:rPr lang="en-IN" sz="2000" dirty="0">
                <a:solidFill>
                  <a:srgbClr val="FFFF00"/>
                </a:solidFill>
              </a:rPr>
              <a:t>Material : Aluminium 7075 T6</a:t>
            </a:r>
          </a:p>
        </p:txBody>
      </p:sp>
    </p:spTree>
    <p:extLst>
      <p:ext uri="{BB962C8B-B14F-4D97-AF65-F5344CB8AC3E}">
        <p14:creationId xmlns:p14="http://schemas.microsoft.com/office/powerpoint/2010/main" val="338516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ircle(in)">
                                      <p:cBhvr>
                                        <p:cTn id="1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643E14-05E2-4417-B88D-1C4B1FAF470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TextBox 5">
            <a:extLst>
              <a:ext uri="{FF2B5EF4-FFF2-40B4-BE49-F238E27FC236}">
                <a16:creationId xmlns:a16="http://schemas.microsoft.com/office/drawing/2014/main" id="{62A7E80B-79C7-4C37-9530-25B9FE0B856F}"/>
              </a:ext>
            </a:extLst>
          </p:cNvPr>
          <p:cNvSpPr txBox="1"/>
          <p:nvPr/>
        </p:nvSpPr>
        <p:spPr>
          <a:xfrm>
            <a:off x="1732922" y="110498"/>
            <a:ext cx="8601523" cy="707886"/>
          </a:xfrm>
          <a:prstGeom prst="rect">
            <a:avLst/>
          </a:prstGeom>
          <a:noFill/>
        </p:spPr>
        <p:txBody>
          <a:bodyPr wrap="square" rtlCol="0">
            <a:spAutoFit/>
          </a:bodyPr>
          <a:lstStyle/>
          <a:p>
            <a:pPr algn="ctr"/>
            <a:r>
              <a:rPr lang="en-IN" sz="4000" u="sng" dirty="0">
                <a:latin typeface="Algerian" panose="04020705040A02060702" pitchFamily="82" charset="0"/>
              </a:rPr>
              <a:t>Design No 2 : STATIC  ANALYSIS</a:t>
            </a:r>
          </a:p>
        </p:txBody>
      </p:sp>
      <p:pic>
        <p:nvPicPr>
          <p:cNvPr id="7" name="Picture 6" descr="C:\Users\Yash Gopal Deshpande\AppData\Local\Microsoft\Windows\INetCache\Content.Word\Screenshot (394).png"/>
          <p:cNvPicPr/>
          <p:nvPr/>
        </p:nvPicPr>
        <p:blipFill rotWithShape="1">
          <a:blip r:embed="rId2" cstate="print">
            <a:extLst>
              <a:ext uri="{28A0092B-C50C-407E-A947-70E740481C1C}">
                <a14:useLocalDpi xmlns:a14="http://schemas.microsoft.com/office/drawing/2010/main" val="0"/>
              </a:ext>
            </a:extLst>
          </a:blip>
          <a:srcRect b="4273"/>
          <a:stretch/>
        </p:blipFill>
        <p:spPr bwMode="auto">
          <a:xfrm>
            <a:off x="560717" y="991798"/>
            <a:ext cx="10955547" cy="49863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5" name="TextBox 4"/>
          <p:cNvSpPr txBox="1"/>
          <p:nvPr/>
        </p:nvSpPr>
        <p:spPr>
          <a:xfrm>
            <a:off x="4433483" y="6059487"/>
            <a:ext cx="3200399" cy="646331"/>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dirty="0">
                <a:solidFill>
                  <a:schemeClr val="accent6">
                    <a:lumMod val="50000"/>
                  </a:schemeClr>
                </a:solidFill>
                <a:latin typeface="Comic Sans MS" panose="030F0702030302020204" pitchFamily="66" charset="0"/>
              </a:rPr>
              <a:t>Yield Stress = 175 </a:t>
            </a:r>
            <a:r>
              <a:rPr lang="en-IN" dirty="0" err="1">
                <a:solidFill>
                  <a:schemeClr val="accent6">
                    <a:lumMod val="50000"/>
                  </a:schemeClr>
                </a:solidFill>
                <a:latin typeface="Comic Sans MS" panose="030F0702030302020204" pitchFamily="66" charset="0"/>
              </a:rPr>
              <a:t>Mpa</a:t>
            </a:r>
            <a:endParaRPr lang="en-IN" dirty="0">
              <a:solidFill>
                <a:schemeClr val="accent6">
                  <a:lumMod val="50000"/>
                </a:schemeClr>
              </a:solidFill>
              <a:latin typeface="Comic Sans MS" panose="030F0702030302020204" pitchFamily="66" charset="0"/>
            </a:endParaRPr>
          </a:p>
          <a:p>
            <a:pPr algn="ctr"/>
            <a:r>
              <a:rPr lang="en-IN" dirty="0">
                <a:solidFill>
                  <a:schemeClr val="accent6">
                    <a:lumMod val="50000"/>
                  </a:schemeClr>
                </a:solidFill>
                <a:latin typeface="Comic Sans MS" panose="030F0702030302020204" pitchFamily="66" charset="0"/>
              </a:rPr>
              <a:t>Applied Load = 1000 N</a:t>
            </a:r>
          </a:p>
        </p:txBody>
      </p:sp>
    </p:spTree>
    <p:extLst>
      <p:ext uri="{BB962C8B-B14F-4D97-AF65-F5344CB8AC3E}">
        <p14:creationId xmlns:p14="http://schemas.microsoft.com/office/powerpoint/2010/main" val="99693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FDEB87-1EF2-401E-B030-D94AB675CF1A}"/>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3" name="TextBox 2">
            <a:extLst>
              <a:ext uri="{FF2B5EF4-FFF2-40B4-BE49-F238E27FC236}">
                <a16:creationId xmlns:a16="http://schemas.microsoft.com/office/drawing/2014/main" id="{A152EABB-6E1D-4426-AC1D-120602203BA3}"/>
              </a:ext>
            </a:extLst>
          </p:cNvPr>
          <p:cNvSpPr txBox="1"/>
          <p:nvPr/>
        </p:nvSpPr>
        <p:spPr>
          <a:xfrm>
            <a:off x="1041301" y="16885"/>
            <a:ext cx="9072979" cy="923330"/>
          </a:xfrm>
          <a:prstGeom prst="rect">
            <a:avLst/>
          </a:prstGeom>
          <a:noFill/>
        </p:spPr>
        <p:txBody>
          <a:bodyPr wrap="square" rtlCol="0">
            <a:spAutoFit/>
          </a:bodyPr>
          <a:lstStyle/>
          <a:p>
            <a:pPr algn="ctr"/>
            <a:r>
              <a:rPr lang="en-IN" sz="5400" u="sng" dirty="0">
                <a:latin typeface="Colonna MT" pitchFamily="82" charset="0"/>
              </a:rPr>
              <a:t>Deformation</a:t>
            </a:r>
          </a:p>
        </p:txBody>
      </p:sp>
      <p:pic>
        <p:nvPicPr>
          <p:cNvPr id="6" name="Picture 5" descr="C:\Users\Yash Gopal Deshpande\AppData\Local\Microsoft\Windows\INetCache\Content.Word\Screenshot (396).png"/>
          <p:cNvPicPr/>
          <p:nvPr/>
        </p:nvPicPr>
        <p:blipFill rotWithShape="1">
          <a:blip r:embed="rId2" cstate="print">
            <a:extLst>
              <a:ext uri="{28A0092B-C50C-407E-A947-70E740481C1C}">
                <a14:useLocalDpi xmlns:a14="http://schemas.microsoft.com/office/drawing/2010/main" val="0"/>
              </a:ext>
            </a:extLst>
          </a:blip>
          <a:srcRect t="3420" r="2244" b="6553"/>
          <a:stretch/>
        </p:blipFill>
        <p:spPr bwMode="auto">
          <a:xfrm>
            <a:off x="1337094" y="862578"/>
            <a:ext cx="8928966" cy="4104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7" name="TextBox 6"/>
          <p:cNvSpPr txBox="1"/>
          <p:nvPr/>
        </p:nvSpPr>
        <p:spPr>
          <a:xfrm>
            <a:off x="4257853" y="5050736"/>
            <a:ext cx="2915920" cy="369332"/>
          </a:xfrm>
          <a:prstGeom prst="rect">
            <a:avLst/>
          </a:prstGeom>
          <a:solidFill>
            <a:schemeClr val="accent5">
              <a:lumMod val="60000"/>
              <a:lumOff val="40000"/>
            </a:schemeClr>
          </a:solidFill>
          <a:ln>
            <a:solidFill>
              <a:schemeClr val="bg1"/>
            </a:solidFill>
          </a:ln>
        </p:spPr>
        <p:txBody>
          <a:bodyPr wrap="square" rtlCol="0">
            <a:spAutoFit/>
          </a:bodyPr>
          <a:lstStyle/>
          <a:p>
            <a:pPr algn="ctr"/>
            <a:r>
              <a:rPr lang="en-IN" b="1" dirty="0">
                <a:solidFill>
                  <a:schemeClr val="bg1"/>
                </a:solidFill>
              </a:rPr>
              <a:t>Deformation : 5 mm</a:t>
            </a:r>
          </a:p>
        </p:txBody>
      </p:sp>
      <p:graphicFrame>
        <p:nvGraphicFramePr>
          <p:cNvPr id="9" name="Table 8"/>
          <p:cNvGraphicFramePr>
            <a:graphicFrameLocks noGrp="1"/>
          </p:cNvGraphicFramePr>
          <p:nvPr>
            <p:extLst>
              <p:ext uri="{D42A27DB-BD31-4B8C-83A1-F6EECF244321}">
                <p14:modId xmlns:p14="http://schemas.microsoft.com/office/powerpoint/2010/main" val="1285909894"/>
              </p:ext>
            </p:extLst>
          </p:nvPr>
        </p:nvGraphicFramePr>
        <p:xfrm>
          <a:off x="1513790" y="5503227"/>
          <a:ext cx="8881040" cy="1112520"/>
        </p:xfrm>
        <a:graphic>
          <a:graphicData uri="http://schemas.openxmlformats.org/drawingml/2006/table">
            <a:tbl>
              <a:tblPr firstRow="1" bandRow="1">
                <a:tableStyleId>{5C22544A-7EE6-4342-B048-85BDC9FD1C3A}</a:tableStyleId>
              </a:tblPr>
              <a:tblGrid>
                <a:gridCol w="1776208">
                  <a:extLst>
                    <a:ext uri="{9D8B030D-6E8A-4147-A177-3AD203B41FA5}">
                      <a16:colId xmlns:a16="http://schemas.microsoft.com/office/drawing/2014/main" val="20000"/>
                    </a:ext>
                  </a:extLst>
                </a:gridCol>
                <a:gridCol w="1776208">
                  <a:extLst>
                    <a:ext uri="{9D8B030D-6E8A-4147-A177-3AD203B41FA5}">
                      <a16:colId xmlns:a16="http://schemas.microsoft.com/office/drawing/2014/main" val="20001"/>
                    </a:ext>
                  </a:extLst>
                </a:gridCol>
                <a:gridCol w="1776208">
                  <a:extLst>
                    <a:ext uri="{9D8B030D-6E8A-4147-A177-3AD203B41FA5}">
                      <a16:colId xmlns:a16="http://schemas.microsoft.com/office/drawing/2014/main" val="20002"/>
                    </a:ext>
                  </a:extLst>
                </a:gridCol>
                <a:gridCol w="2051416">
                  <a:extLst>
                    <a:ext uri="{9D8B030D-6E8A-4147-A177-3AD203B41FA5}">
                      <a16:colId xmlns:a16="http://schemas.microsoft.com/office/drawing/2014/main" val="20003"/>
                    </a:ext>
                  </a:extLst>
                </a:gridCol>
                <a:gridCol w="1501000">
                  <a:extLst>
                    <a:ext uri="{9D8B030D-6E8A-4147-A177-3AD203B41FA5}">
                      <a16:colId xmlns:a16="http://schemas.microsoft.com/office/drawing/2014/main" val="20004"/>
                    </a:ext>
                  </a:extLst>
                </a:gridCol>
              </a:tblGrid>
              <a:tr h="370840">
                <a:tc>
                  <a:txBody>
                    <a:bodyPr/>
                    <a:lstStyle/>
                    <a:p>
                      <a:pPr algn="ctr"/>
                      <a:r>
                        <a:rPr lang="en-IN" dirty="0" err="1"/>
                        <a:t>Sr</a:t>
                      </a:r>
                      <a:r>
                        <a:rPr lang="en-IN" dirty="0"/>
                        <a:t> no.</a:t>
                      </a:r>
                    </a:p>
                  </a:txBody>
                  <a:tcPr/>
                </a:tc>
                <a:tc>
                  <a:txBody>
                    <a:bodyPr/>
                    <a:lstStyle/>
                    <a:p>
                      <a:pPr algn="ctr"/>
                      <a:r>
                        <a:rPr lang="en-IN" dirty="0"/>
                        <a:t>Force</a:t>
                      </a:r>
                      <a:r>
                        <a:rPr lang="en-IN" baseline="0" dirty="0"/>
                        <a:t> (N)</a:t>
                      </a:r>
                      <a:endParaRPr lang="en-IN" dirty="0"/>
                    </a:p>
                  </a:txBody>
                  <a:tcPr/>
                </a:tc>
                <a:tc>
                  <a:txBody>
                    <a:bodyPr/>
                    <a:lstStyle/>
                    <a:p>
                      <a:pPr algn="ctr"/>
                      <a:r>
                        <a:rPr lang="en-IN" dirty="0"/>
                        <a:t>Stress</a:t>
                      </a:r>
                      <a:r>
                        <a:rPr lang="en-IN" baseline="0" dirty="0"/>
                        <a:t> (</a:t>
                      </a:r>
                      <a:r>
                        <a:rPr lang="en-IN" baseline="0" dirty="0" err="1"/>
                        <a:t>Mpa</a:t>
                      </a:r>
                      <a:r>
                        <a:rPr lang="en-IN" baseline="0" dirty="0"/>
                        <a:t>)</a:t>
                      </a:r>
                      <a:endParaRPr lang="en-IN" dirty="0"/>
                    </a:p>
                  </a:txBody>
                  <a:tcPr/>
                </a:tc>
                <a:tc>
                  <a:txBody>
                    <a:bodyPr/>
                    <a:lstStyle/>
                    <a:p>
                      <a:pPr algn="ctr"/>
                      <a:r>
                        <a:rPr lang="en-IN" dirty="0"/>
                        <a:t>Deformation (mm)</a:t>
                      </a:r>
                    </a:p>
                  </a:txBody>
                  <a:tcPr/>
                </a:tc>
                <a:tc>
                  <a:txBody>
                    <a:bodyPr/>
                    <a:lstStyle/>
                    <a:p>
                      <a:pPr algn="ctr"/>
                      <a:r>
                        <a:rPr lang="en-IN" dirty="0"/>
                        <a:t>F.O.S</a:t>
                      </a:r>
                    </a:p>
                  </a:txBody>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pPr algn="ctr"/>
                      <a:r>
                        <a:rPr lang="en-IN" dirty="0"/>
                        <a:t>588.6</a:t>
                      </a:r>
                    </a:p>
                  </a:txBody>
                  <a:tcPr/>
                </a:tc>
                <a:tc>
                  <a:txBody>
                    <a:bodyPr/>
                    <a:lstStyle/>
                    <a:p>
                      <a:pPr algn="ctr"/>
                      <a:r>
                        <a:rPr lang="en-IN" dirty="0"/>
                        <a:t>382.5</a:t>
                      </a:r>
                    </a:p>
                  </a:txBody>
                  <a:tcPr/>
                </a:tc>
                <a:tc>
                  <a:txBody>
                    <a:bodyPr/>
                    <a:lstStyle/>
                    <a:p>
                      <a:pPr algn="ctr"/>
                      <a:r>
                        <a:rPr lang="en-IN" dirty="0"/>
                        <a:t>0.05</a:t>
                      </a:r>
                    </a:p>
                  </a:txBody>
                  <a:tcPr/>
                </a:tc>
                <a:tc>
                  <a:txBody>
                    <a:bodyPr/>
                    <a:lstStyle/>
                    <a:p>
                      <a:pPr algn="ctr"/>
                      <a:r>
                        <a:rPr lang="en-IN" dirty="0"/>
                        <a:t>1.3</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pPr algn="ctr"/>
                      <a:r>
                        <a:rPr lang="en-IN" dirty="0"/>
                        <a:t>1000</a:t>
                      </a:r>
                    </a:p>
                  </a:txBody>
                  <a:tcPr/>
                </a:tc>
                <a:tc>
                  <a:txBody>
                    <a:bodyPr/>
                    <a:lstStyle/>
                    <a:p>
                      <a:pPr algn="ctr"/>
                      <a:r>
                        <a:rPr lang="en-IN" dirty="0"/>
                        <a:t>175</a:t>
                      </a:r>
                    </a:p>
                  </a:txBody>
                  <a:tcPr/>
                </a:tc>
                <a:tc>
                  <a:txBody>
                    <a:bodyPr/>
                    <a:lstStyle/>
                    <a:p>
                      <a:pPr algn="ctr"/>
                      <a:r>
                        <a:rPr lang="en-IN" dirty="0"/>
                        <a:t>5</a:t>
                      </a:r>
                    </a:p>
                  </a:txBody>
                  <a:tcPr/>
                </a:tc>
                <a:tc>
                  <a:txBody>
                    <a:bodyPr/>
                    <a:lstStyle/>
                    <a:p>
                      <a:pPr algn="ctr"/>
                      <a:r>
                        <a:rPr lang="en-IN" dirty="0"/>
                        <a:t>2.4</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5666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80">
                                          <p:stCondLst>
                                            <p:cond delay="0"/>
                                          </p:stCondLst>
                                        </p:cTn>
                                        <p:tgtEl>
                                          <p:spTgt spid="9"/>
                                        </p:tgtEl>
                                      </p:cBhvr>
                                    </p:animEffect>
                                    <p:anim calcmode="lin" valueType="num">
                                      <p:cBhvr>
                                        <p:cTn id="2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8" dur="26">
                                          <p:stCondLst>
                                            <p:cond delay="650"/>
                                          </p:stCondLst>
                                        </p:cTn>
                                        <p:tgtEl>
                                          <p:spTgt spid="9"/>
                                        </p:tgtEl>
                                      </p:cBhvr>
                                      <p:to x="100000" y="60000"/>
                                    </p:animScale>
                                    <p:animScale>
                                      <p:cBhvr>
                                        <p:cTn id="29" dur="166" decel="50000">
                                          <p:stCondLst>
                                            <p:cond delay="676"/>
                                          </p:stCondLst>
                                        </p:cTn>
                                        <p:tgtEl>
                                          <p:spTgt spid="9"/>
                                        </p:tgtEl>
                                      </p:cBhvr>
                                      <p:to x="100000" y="100000"/>
                                    </p:animScale>
                                    <p:animScale>
                                      <p:cBhvr>
                                        <p:cTn id="30" dur="26">
                                          <p:stCondLst>
                                            <p:cond delay="1312"/>
                                          </p:stCondLst>
                                        </p:cTn>
                                        <p:tgtEl>
                                          <p:spTgt spid="9"/>
                                        </p:tgtEl>
                                      </p:cBhvr>
                                      <p:to x="100000" y="80000"/>
                                    </p:animScale>
                                    <p:animScale>
                                      <p:cBhvr>
                                        <p:cTn id="31" dur="166" decel="50000">
                                          <p:stCondLst>
                                            <p:cond delay="1338"/>
                                          </p:stCondLst>
                                        </p:cTn>
                                        <p:tgtEl>
                                          <p:spTgt spid="9"/>
                                        </p:tgtEl>
                                      </p:cBhvr>
                                      <p:to x="100000" y="100000"/>
                                    </p:animScale>
                                    <p:animScale>
                                      <p:cBhvr>
                                        <p:cTn id="32" dur="26">
                                          <p:stCondLst>
                                            <p:cond delay="1642"/>
                                          </p:stCondLst>
                                        </p:cTn>
                                        <p:tgtEl>
                                          <p:spTgt spid="9"/>
                                        </p:tgtEl>
                                      </p:cBhvr>
                                      <p:to x="100000" y="90000"/>
                                    </p:animScale>
                                    <p:animScale>
                                      <p:cBhvr>
                                        <p:cTn id="33" dur="166" decel="50000">
                                          <p:stCondLst>
                                            <p:cond delay="1668"/>
                                          </p:stCondLst>
                                        </p:cTn>
                                        <p:tgtEl>
                                          <p:spTgt spid="9"/>
                                        </p:tgtEl>
                                      </p:cBhvr>
                                      <p:to x="100000" y="100000"/>
                                    </p:animScale>
                                    <p:animScale>
                                      <p:cBhvr>
                                        <p:cTn id="34" dur="26">
                                          <p:stCondLst>
                                            <p:cond delay="1808"/>
                                          </p:stCondLst>
                                        </p:cTn>
                                        <p:tgtEl>
                                          <p:spTgt spid="9"/>
                                        </p:tgtEl>
                                      </p:cBhvr>
                                      <p:to x="100000" y="95000"/>
                                    </p:animScale>
                                    <p:animScale>
                                      <p:cBhvr>
                                        <p:cTn id="35"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782065217"/>
              </p:ext>
            </p:extLst>
          </p:nvPr>
        </p:nvGraphicFramePr>
        <p:xfrm>
          <a:off x="1955704" y="749718"/>
          <a:ext cx="7961494" cy="6015631"/>
        </p:xfrm>
        <a:graphic>
          <a:graphicData uri="http://schemas.openxmlformats.org/drawingml/2006/table">
            <a:tbl>
              <a:tblPr firstRow="1" bandRow="1">
                <a:tableStyleId>{1E171933-4619-4E11-9A3F-F7608DF75F80}</a:tableStyleId>
              </a:tblPr>
              <a:tblGrid>
                <a:gridCol w="4216956">
                  <a:extLst>
                    <a:ext uri="{9D8B030D-6E8A-4147-A177-3AD203B41FA5}">
                      <a16:colId xmlns:a16="http://schemas.microsoft.com/office/drawing/2014/main" val="20000"/>
                    </a:ext>
                  </a:extLst>
                </a:gridCol>
                <a:gridCol w="3744538">
                  <a:extLst>
                    <a:ext uri="{9D8B030D-6E8A-4147-A177-3AD203B41FA5}">
                      <a16:colId xmlns:a16="http://schemas.microsoft.com/office/drawing/2014/main" val="20001"/>
                    </a:ext>
                  </a:extLst>
                </a:gridCol>
              </a:tblGrid>
              <a:tr h="411833">
                <a:tc>
                  <a:txBody>
                    <a:bodyPr/>
                    <a:lstStyle/>
                    <a:p>
                      <a:pPr algn="ctr"/>
                      <a:r>
                        <a:rPr lang="en-IN" sz="2400" u="sng" dirty="0">
                          <a:solidFill>
                            <a:schemeClr val="tx1"/>
                          </a:solidFill>
                        </a:rPr>
                        <a:t>Topics</a:t>
                      </a:r>
                      <a:endParaRPr lang="en-IN" sz="2400" u="sng" dirty="0">
                        <a:solidFill>
                          <a:schemeClr val="tx1"/>
                        </a:solidFill>
                        <a:latin typeface="Algerian" pitchFamily="8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u="sng" dirty="0">
                          <a:solidFill>
                            <a:schemeClr val="tx1"/>
                          </a:solidFill>
                        </a:rPr>
                        <a:t>Page no. </a:t>
                      </a:r>
                      <a:endParaRPr lang="en-IN" sz="2400" u="sng" dirty="0">
                        <a:solidFill>
                          <a:schemeClr val="tx1"/>
                        </a:solidFill>
                        <a:latin typeface="Algerian" pitchFamily="8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46">
                <a:tc>
                  <a:txBody>
                    <a:bodyPr/>
                    <a:lstStyle/>
                    <a:p>
                      <a:pPr algn="ctr"/>
                      <a:r>
                        <a:rPr lang="en-IN" sz="1600" b="1" dirty="0">
                          <a:solidFill>
                            <a:schemeClr val="bg1">
                              <a:lumMod val="95000"/>
                              <a:lumOff val="5000"/>
                            </a:schemeClr>
                          </a:solidFill>
                          <a:latin typeface="Bahnschrift Light Condensed" panose="020B0502040204020203" pitchFamily="34" charset="0"/>
                        </a:rPr>
                        <a:t>Objective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Scope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The idea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Literature 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Rendering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Material Selection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346559">
                <a:tc>
                  <a:txBody>
                    <a:bodyPr/>
                    <a:lstStyle/>
                    <a:p>
                      <a:pPr algn="ctr"/>
                      <a:r>
                        <a:rPr lang="en-IN" sz="1600" b="1" dirty="0" err="1">
                          <a:solidFill>
                            <a:schemeClr val="bg1">
                              <a:lumMod val="95000"/>
                              <a:lumOff val="5000"/>
                            </a:schemeClr>
                          </a:solidFill>
                          <a:latin typeface="Bahnschrift Light Condensed" panose="020B0502040204020203" pitchFamily="34" charset="0"/>
                        </a:rPr>
                        <a:t>Simultaion</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346559">
                <a:tc>
                  <a:txBody>
                    <a:bodyPr/>
                    <a:lstStyle/>
                    <a:p>
                      <a:pPr algn="ctr"/>
                      <a:r>
                        <a:rPr lang="en-IN" sz="1600" b="1" baseline="0" dirty="0">
                          <a:solidFill>
                            <a:schemeClr val="bg1">
                              <a:lumMod val="95000"/>
                              <a:lumOff val="5000"/>
                            </a:schemeClr>
                          </a:solidFill>
                          <a:latin typeface="Bahnschrift Light Condensed" panose="020B0502040204020203" pitchFamily="34" charset="0"/>
                        </a:rPr>
                        <a:t>Static  Analysis</a:t>
                      </a:r>
                      <a:endParaRPr lang="en-IN" sz="1600" b="1" dirty="0">
                        <a:solidFill>
                          <a:schemeClr val="bg1">
                            <a:lumMod val="95000"/>
                            <a:lumOff val="5000"/>
                          </a:schemeClr>
                        </a:solidFill>
                        <a:latin typeface="Bahnschrift Light Condense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Modified 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Advantages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Limitations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Applications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Research paper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46559">
                <a:tc>
                  <a:txBody>
                    <a:bodyPr/>
                    <a:lstStyle/>
                    <a:p>
                      <a:pPr algn="ctr"/>
                      <a:r>
                        <a:rPr lang="en-IN" sz="1600" b="1" dirty="0">
                          <a:solidFill>
                            <a:schemeClr val="bg1">
                              <a:lumMod val="95000"/>
                              <a:lumOff val="5000"/>
                            </a:schemeClr>
                          </a:solidFill>
                          <a:latin typeface="Bahnschrift Light Condensed" panose="020B0502040204020203" pitchFamily="34" charset="0"/>
                        </a:rPr>
                        <a:t>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solidFill>
                            <a:schemeClr val="bg1">
                              <a:lumMod val="95000"/>
                              <a:lumOff val="5000"/>
                            </a:schemeClr>
                          </a:solidFill>
                          <a:latin typeface="Bahnschrift Light Condensed" panose="020B0502040204020203" pitchFamily="34" charset="0"/>
                        </a:rPr>
                        <a:t>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
        <p:nvSpPr>
          <p:cNvPr id="4" name="TextBox 3"/>
          <p:cNvSpPr txBox="1"/>
          <p:nvPr/>
        </p:nvSpPr>
        <p:spPr>
          <a:xfrm>
            <a:off x="2011680" y="-121920"/>
            <a:ext cx="8067039" cy="923330"/>
          </a:xfrm>
          <a:prstGeom prst="rect">
            <a:avLst/>
          </a:prstGeom>
          <a:noFill/>
        </p:spPr>
        <p:txBody>
          <a:bodyPr wrap="square" rtlCol="0">
            <a:spAutoFit/>
          </a:bodyPr>
          <a:lstStyle/>
          <a:p>
            <a:pPr algn="ctr"/>
            <a:r>
              <a:rPr lang="en-IN" sz="4800" dirty="0">
                <a:latin typeface="Algerian" pitchFamily="82" charset="0"/>
              </a:rPr>
              <a:t>  </a:t>
            </a:r>
            <a:r>
              <a:rPr lang="en-IN" sz="5400" dirty="0">
                <a:latin typeface="Algerian" pitchFamily="82" charset="0"/>
              </a:rPr>
              <a:t>I  N  D  E  X</a:t>
            </a:r>
          </a:p>
        </p:txBody>
      </p:sp>
    </p:spTree>
    <p:extLst>
      <p:ext uri="{BB962C8B-B14F-4D97-AF65-F5344CB8AC3E}">
        <p14:creationId xmlns:p14="http://schemas.microsoft.com/office/powerpoint/2010/main" val="361244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6670" y="435093"/>
            <a:ext cx="10598990" cy="5883662"/>
          </a:xfrm>
          <a:prstGeom prst="rect">
            <a:avLst/>
          </a:prstGeom>
          <a:ln>
            <a:solidFill>
              <a:schemeClr val="tx1"/>
            </a:solidFill>
          </a:ln>
        </p:spPr>
        <p:txBody>
          <a:bodyPr wrap="square">
            <a:spAutoFit/>
          </a:bodyPr>
          <a:lstStyle/>
          <a:p>
            <a:pPr marR="1680210" algn="ctr">
              <a:spcAft>
                <a:spcPts val="1405"/>
              </a:spcAft>
            </a:pPr>
            <a:r>
              <a:rPr lang="en-US" sz="3600" u="sng" dirty="0">
                <a:latin typeface="Comic Sans MS" panose="030F0702030302020204" pitchFamily="66" charset="0"/>
                <a:ea typeface="Calibri" panose="020F0502020204030204" pitchFamily="34" charset="0"/>
                <a:cs typeface="Mangal"/>
              </a:rPr>
              <a:t>Calculation of Impact Force on </a:t>
            </a:r>
            <a:r>
              <a:rPr lang="en-US" sz="3600" u="sng" dirty="0" err="1">
                <a:latin typeface="Comic Sans MS" panose="030F0702030302020204" pitchFamily="66" charset="0"/>
                <a:ea typeface="Calibri" panose="020F0502020204030204" pitchFamily="34" charset="0"/>
                <a:cs typeface="Mangal"/>
              </a:rPr>
              <a:t>Traull</a:t>
            </a:r>
            <a:r>
              <a:rPr lang="en-US" sz="3600" dirty="0" err="1">
                <a:latin typeface="Comic Sans MS" panose="030F0702030302020204" pitchFamily="66" charset="0"/>
                <a:ea typeface="Calibri" panose="020F0502020204030204" pitchFamily="34" charset="0"/>
                <a:cs typeface="Mangal"/>
              </a:rPr>
              <a:t>ey</a:t>
            </a:r>
            <a:r>
              <a:rPr lang="en-US" sz="3600" dirty="0">
                <a:latin typeface="Comic Sans MS" panose="030F0702030302020204" pitchFamily="66" charset="0"/>
                <a:ea typeface="Calibri" panose="020F0502020204030204" pitchFamily="34" charset="0"/>
                <a:cs typeface="Mangal"/>
              </a:rPr>
              <a:t>  </a:t>
            </a:r>
          </a:p>
          <a:p>
            <a:pPr marR="1680210">
              <a:spcAft>
                <a:spcPts val="1405"/>
              </a:spcAft>
            </a:pPr>
            <a:endParaRPr lang="en-US" dirty="0">
              <a:latin typeface="Times New Roman" panose="02020603050405020304" pitchFamily="18" charset="0"/>
              <a:ea typeface="Calibri" panose="020F0502020204030204" pitchFamily="34" charset="0"/>
              <a:cs typeface="Mangal"/>
            </a:endParaRPr>
          </a:p>
          <a:p>
            <a:pPr marR="1680210">
              <a:spcAft>
                <a:spcPts val="1405"/>
              </a:spcAft>
            </a:pPr>
            <a:r>
              <a:rPr lang="en-US" dirty="0">
                <a:latin typeface="Times New Roman" panose="02020603050405020304" pitchFamily="18" charset="0"/>
                <a:ea typeface="Calibri" panose="020F0502020204030204" pitchFamily="34" charset="0"/>
                <a:cs typeface="Mangal"/>
              </a:rPr>
              <a:t>By Impulse- Momentum Theorem ,</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sz="2000" b="1" dirty="0">
                <a:latin typeface="Times New Roman" panose="02020603050405020304" pitchFamily="18" charset="0"/>
                <a:ea typeface="Calibri" panose="020F0502020204030204" pitchFamily="34" charset="0"/>
                <a:cs typeface="Mangal"/>
              </a:rPr>
              <a:t>P = F </a:t>
            </a:r>
            <a:r>
              <a:rPr lang="en-US" sz="2000" b="1" baseline="-25000" dirty="0">
                <a:latin typeface="Times New Roman" panose="02020603050405020304" pitchFamily="18" charset="0"/>
                <a:ea typeface="Calibri" panose="020F0502020204030204" pitchFamily="34" charset="0"/>
                <a:cs typeface="Mangal"/>
              </a:rPr>
              <a:t>impact * </a:t>
            </a:r>
            <a:r>
              <a:rPr lang="en-US" sz="2000" b="1" dirty="0">
                <a:latin typeface="Times New Roman" panose="02020603050405020304" pitchFamily="18" charset="0"/>
                <a:ea typeface="Calibri" panose="020F0502020204030204" pitchFamily="34" charset="0"/>
                <a:cs typeface="Mangal"/>
              </a:rPr>
              <a:t>Delta T</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sz="2000" b="1" dirty="0" err="1">
                <a:latin typeface="Times New Roman" panose="02020603050405020304" pitchFamily="18" charset="0"/>
                <a:ea typeface="Calibri" panose="020F0502020204030204" pitchFamily="34" charset="0"/>
                <a:cs typeface="Mangal"/>
              </a:rPr>
              <a:t>F</a:t>
            </a:r>
            <a:r>
              <a:rPr lang="en-US" sz="2000" b="1" baseline="-25000" dirty="0" err="1">
                <a:latin typeface="Times New Roman" panose="02020603050405020304" pitchFamily="18" charset="0"/>
                <a:ea typeface="Calibri" panose="020F0502020204030204" pitchFamily="34" charset="0"/>
                <a:cs typeface="Mangal"/>
              </a:rPr>
              <a:t>impact</a:t>
            </a:r>
            <a:r>
              <a:rPr lang="en-US" sz="2000" b="1" baseline="-25000" dirty="0">
                <a:latin typeface="Times New Roman" panose="02020603050405020304" pitchFamily="18" charset="0"/>
                <a:ea typeface="Calibri" panose="020F0502020204030204" pitchFamily="34" charset="0"/>
                <a:cs typeface="Mangal"/>
              </a:rPr>
              <a:t> </a:t>
            </a:r>
            <a:r>
              <a:rPr lang="en-US" sz="2000" b="1" dirty="0">
                <a:latin typeface="Times New Roman" panose="02020603050405020304" pitchFamily="18" charset="0"/>
                <a:ea typeface="Calibri" panose="020F0502020204030204" pitchFamily="34" charset="0"/>
                <a:cs typeface="Mangal"/>
              </a:rPr>
              <a:t>= P / Delta T</a:t>
            </a:r>
            <a:endParaRPr lang="en-IN" sz="1600" dirty="0">
              <a:latin typeface="Calibri" panose="020F0502020204030204" pitchFamily="34" charset="0"/>
              <a:ea typeface="Calibri" panose="020F0502020204030204" pitchFamily="34" charset="0"/>
              <a:cs typeface="Mangal"/>
            </a:endParaRPr>
          </a:p>
          <a:p>
            <a:pPr marR="1680210">
              <a:spcAft>
                <a:spcPts val="1405"/>
              </a:spcAft>
            </a:pPr>
            <a:endParaRPr lang="en-US" dirty="0">
              <a:latin typeface="Times New Roman" panose="02020603050405020304" pitchFamily="18" charset="0"/>
              <a:ea typeface="Calibri" panose="020F0502020204030204" pitchFamily="34" charset="0"/>
              <a:cs typeface="Mangal"/>
            </a:endParaRPr>
          </a:p>
          <a:p>
            <a:pPr marR="1680210">
              <a:spcAft>
                <a:spcPts val="1405"/>
              </a:spcAft>
            </a:pPr>
            <a:r>
              <a:rPr lang="en-US" dirty="0">
                <a:latin typeface="Times New Roman" panose="02020603050405020304" pitchFamily="18" charset="0"/>
                <a:ea typeface="Calibri" panose="020F0502020204030204" pitchFamily="34" charset="0"/>
                <a:cs typeface="Mangal"/>
              </a:rPr>
              <a:t>Momentum generated of vehicles at top speed ,</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dirty="0">
                <a:latin typeface="Times New Roman" panose="02020603050405020304" pitchFamily="18" charset="0"/>
                <a:ea typeface="Calibri" panose="020F0502020204030204" pitchFamily="34" charset="0"/>
                <a:cs typeface="Mangal"/>
              </a:rPr>
              <a:t>P = m*V</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dirty="0">
                <a:latin typeface="Times New Roman" panose="02020603050405020304" pitchFamily="18" charset="0"/>
                <a:ea typeface="Calibri" panose="020F0502020204030204" pitchFamily="34" charset="0"/>
                <a:cs typeface="Mangal"/>
              </a:rPr>
              <a:t>P = 60 ( Kg) * 6.5 (m/s)</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dirty="0">
                <a:latin typeface="Times New Roman" panose="02020603050405020304" pitchFamily="18" charset="0"/>
                <a:ea typeface="Calibri" panose="020F0502020204030204" pitchFamily="34" charset="0"/>
                <a:cs typeface="Mangal"/>
              </a:rPr>
              <a:t>P = 39 Kg m/s</a:t>
            </a:r>
            <a:endParaRPr lang="en-IN" sz="1600" dirty="0">
              <a:latin typeface="Calibri" panose="020F0502020204030204" pitchFamily="34" charset="0"/>
              <a:ea typeface="Calibri" panose="020F0502020204030204" pitchFamily="34" charset="0"/>
              <a:cs typeface="Mangal"/>
            </a:endParaRPr>
          </a:p>
          <a:p>
            <a:pPr marR="1680210" algn="just">
              <a:spcAft>
                <a:spcPts val="1405"/>
              </a:spcAft>
            </a:pPr>
            <a:r>
              <a:rPr lang="en-US" dirty="0">
                <a:latin typeface="Times New Roman" panose="02020603050405020304" pitchFamily="18" charset="0"/>
                <a:ea typeface="Calibri" panose="020F0502020204030204" pitchFamily="34" charset="0"/>
                <a:cs typeface="Mangal"/>
              </a:rPr>
              <a:t>Hence , </a:t>
            </a:r>
            <a:r>
              <a:rPr lang="en-US" dirty="0" err="1">
                <a:latin typeface="Times New Roman" panose="02020603050405020304" pitchFamily="18" charset="0"/>
                <a:ea typeface="Calibri" panose="020F0502020204030204" pitchFamily="34" charset="0"/>
                <a:cs typeface="Mangal"/>
              </a:rPr>
              <a:t>F</a:t>
            </a:r>
            <a:r>
              <a:rPr lang="en-US" baseline="-25000" dirty="0" err="1">
                <a:latin typeface="Times New Roman" panose="02020603050405020304" pitchFamily="18" charset="0"/>
                <a:ea typeface="Calibri" panose="020F0502020204030204" pitchFamily="34" charset="0"/>
                <a:cs typeface="Mangal"/>
              </a:rPr>
              <a:t>impact</a:t>
            </a:r>
            <a:r>
              <a:rPr lang="en-US" baseline="-25000" dirty="0">
                <a:latin typeface="Times New Roman" panose="02020603050405020304" pitchFamily="18" charset="0"/>
                <a:ea typeface="Calibri" panose="020F0502020204030204" pitchFamily="34" charset="0"/>
                <a:cs typeface="Mangal"/>
              </a:rPr>
              <a:t> </a:t>
            </a:r>
            <a:r>
              <a:rPr lang="en-US" dirty="0">
                <a:latin typeface="Times New Roman" panose="02020603050405020304" pitchFamily="18" charset="0"/>
                <a:ea typeface="Calibri" panose="020F0502020204030204" pitchFamily="34" charset="0"/>
                <a:cs typeface="Mangal"/>
              </a:rPr>
              <a:t> = 39 / 0.1</a:t>
            </a:r>
            <a:endParaRPr lang="en-IN" sz="1600" dirty="0">
              <a:latin typeface="Calibri" panose="020F0502020204030204" pitchFamily="34" charset="0"/>
              <a:ea typeface="Calibri" panose="020F0502020204030204" pitchFamily="34" charset="0"/>
              <a:cs typeface="Mangal"/>
            </a:endParaRPr>
          </a:p>
          <a:p>
            <a:pPr marR="1680210" algn="ctr">
              <a:spcAft>
                <a:spcPts val="1405"/>
              </a:spcAft>
            </a:pPr>
            <a:r>
              <a:rPr lang="en-US" sz="2800" b="1" u="sng" dirty="0" err="1">
                <a:latin typeface="Times New Roman" panose="02020603050405020304" pitchFamily="18" charset="0"/>
                <a:ea typeface="Calibri" panose="020F0502020204030204" pitchFamily="34" charset="0"/>
                <a:cs typeface="Mangal"/>
              </a:rPr>
              <a:t>F</a:t>
            </a:r>
            <a:r>
              <a:rPr lang="en-US" sz="2800" b="1" u="sng" baseline="-25000" dirty="0" err="1">
                <a:latin typeface="Times New Roman" panose="02020603050405020304" pitchFamily="18" charset="0"/>
                <a:ea typeface="Calibri" panose="020F0502020204030204" pitchFamily="34" charset="0"/>
                <a:cs typeface="Mangal"/>
              </a:rPr>
              <a:t>impact</a:t>
            </a:r>
            <a:r>
              <a:rPr lang="en-US" sz="2800" b="1" u="sng" baseline="-25000" dirty="0">
                <a:latin typeface="Times New Roman" panose="02020603050405020304" pitchFamily="18" charset="0"/>
                <a:ea typeface="Calibri" panose="020F0502020204030204" pitchFamily="34" charset="0"/>
                <a:cs typeface="Mangal"/>
              </a:rPr>
              <a:t> </a:t>
            </a:r>
            <a:r>
              <a:rPr lang="en-US" sz="2800" b="1" u="sng" dirty="0">
                <a:latin typeface="Times New Roman" panose="02020603050405020304" pitchFamily="18" charset="0"/>
                <a:ea typeface="Calibri" panose="020F0502020204030204" pitchFamily="34" charset="0"/>
                <a:cs typeface="Mangal"/>
              </a:rPr>
              <a:t> = 390 N</a:t>
            </a:r>
            <a:endParaRPr lang="en-IN" dirty="0">
              <a:effectLst/>
              <a:latin typeface="Calibri" panose="020F0502020204030204" pitchFamily="34" charset="0"/>
              <a:ea typeface="Calibri" panose="020F0502020204030204" pitchFamily="34" charset="0"/>
              <a:cs typeface="Mangal"/>
            </a:endParaRPr>
          </a:p>
        </p:txBody>
      </p:sp>
    </p:spTree>
    <p:extLst>
      <p:ext uri="{BB962C8B-B14F-4D97-AF65-F5344CB8AC3E}">
        <p14:creationId xmlns:p14="http://schemas.microsoft.com/office/powerpoint/2010/main" val="243852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81028"/>
            <a:ext cx="12192000" cy="7201972"/>
          </a:xfrm>
          <a:prstGeom prst="rect">
            <a:avLst/>
          </a:prstGeom>
        </p:spPr>
        <p:txBody>
          <a:bodyPr wrap="square">
            <a:spAutoFit/>
          </a:bodyPr>
          <a:lstStyle/>
          <a:p>
            <a:pPr algn="ctr"/>
            <a:r>
              <a:rPr lang="en-IN" sz="5400" u="sng" dirty="0">
                <a:latin typeface="Colonna MT" pitchFamily="82" charset="0"/>
              </a:rPr>
              <a:t>ADVANTAGE</a:t>
            </a:r>
            <a:r>
              <a:rPr lang="en-IN" sz="5400" u="sng" dirty="0">
                <a:latin typeface="Algerian" panose="04020705040A02060702" pitchFamily="82" charset="0"/>
              </a:rPr>
              <a:t> </a:t>
            </a:r>
            <a:endParaRPr lang="en-IN" sz="5400" dirty="0">
              <a:latin typeface="Algerian" panose="04020705040A02060702" pitchFamily="82" charset="0"/>
            </a:endParaRPr>
          </a:p>
          <a:p>
            <a:pPr marL="571500" indent="-571500" algn="just">
              <a:buFont typeface="Wingdings" panose="05000000000000000000" pitchFamily="2" charset="2"/>
              <a:buChar char="Ø"/>
            </a:pPr>
            <a:endParaRPr lang="en-IN" sz="2400" dirty="0">
              <a:latin typeface="Bahnschrift Light" pitchFamily="34" charset="0"/>
            </a:endParaRPr>
          </a:p>
          <a:p>
            <a:pPr marL="571500" indent="-571500" algn="just">
              <a:buFont typeface="Wingdings" panose="05000000000000000000" pitchFamily="2" charset="2"/>
              <a:buChar char="Ø"/>
            </a:pPr>
            <a:r>
              <a:rPr lang="en-IN" sz="2400" dirty="0">
                <a:latin typeface="Comic Sans MS" panose="030F0702030302020204" pitchFamily="66" charset="0"/>
              </a:rPr>
              <a:t>It reduces delivery service vans that would yield in better road network efficiency and reduce wheel to wheel (co2) emission and increases delivery reliability</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A convertible  tray has low cost of operations.</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Less maintenance cost.</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Easy to carry since it is portable</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Time saved finding parking because it can park on sidewalks</a:t>
            </a:r>
          </a:p>
          <a:p>
            <a:pPr marL="571500" indent="-571500" algn="just">
              <a:buFont typeface="Wingdings" panose="05000000000000000000" pitchFamily="2" charset="2"/>
              <a:buChar char="Ø"/>
            </a:pPr>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Money saved on parking tickets </a:t>
            </a:r>
          </a:p>
          <a:p>
            <a:pPr algn="just"/>
            <a:endParaRPr lang="en-IN" sz="2400" dirty="0">
              <a:latin typeface="Comic Sans MS" panose="030F0702030302020204" pitchFamily="66" charset="0"/>
            </a:endParaRPr>
          </a:p>
          <a:p>
            <a:pPr marL="571500" indent="-571500" algn="just">
              <a:buFont typeface="Wingdings" panose="05000000000000000000" pitchFamily="2" charset="2"/>
              <a:buChar char="Ø"/>
            </a:pPr>
            <a:r>
              <a:rPr lang="en-IN" sz="2400" dirty="0">
                <a:latin typeface="Comic Sans MS" panose="030F0702030302020204" pitchFamily="66" charset="0"/>
              </a:rPr>
              <a:t>Improved road safety for pedestrians a</a:t>
            </a:r>
            <a:r>
              <a:rPr lang="en-IN" sz="2400" dirty="0">
                <a:latin typeface="Bahnschrift Light" pitchFamily="34" charset="0"/>
              </a:rPr>
              <a:t>nd cyclist as bicycle </a:t>
            </a:r>
            <a:r>
              <a:rPr lang="en-IN" sz="2400" dirty="0" err="1">
                <a:latin typeface="Bahnschrift Light" pitchFamily="34" charset="0"/>
              </a:rPr>
              <a:t>collions</a:t>
            </a:r>
            <a:r>
              <a:rPr lang="en-IN" sz="2400" dirty="0">
                <a:latin typeface="Bahnschrift Light" pitchFamily="34" charset="0"/>
              </a:rPr>
              <a:t> are less sever than collisions with a delivery truck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49244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80">
                                          <p:stCondLst>
                                            <p:cond delay="0"/>
                                          </p:stCondLst>
                                        </p:cTn>
                                        <p:tgtEl>
                                          <p:spTgt spid="3">
                                            <p:txEl>
                                              <p:pRg st="2" end="2"/>
                                            </p:txEl>
                                          </p:spTgt>
                                        </p:tgtEl>
                                      </p:cBhvr>
                                    </p:animEffect>
                                    <p:anim calcmode="lin" valueType="num">
                                      <p:cBhvr>
                                        <p:cTn id="1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2" end="2"/>
                                            </p:txEl>
                                          </p:spTgt>
                                        </p:tgtEl>
                                      </p:cBhvr>
                                      <p:to x="100000" y="60000"/>
                                    </p:animScale>
                                    <p:animScale>
                                      <p:cBhvr>
                                        <p:cTn id="19" dur="166" decel="50000">
                                          <p:stCondLst>
                                            <p:cond delay="676"/>
                                          </p:stCondLst>
                                        </p:cTn>
                                        <p:tgtEl>
                                          <p:spTgt spid="3">
                                            <p:txEl>
                                              <p:pRg st="2" end="2"/>
                                            </p:txEl>
                                          </p:spTgt>
                                        </p:tgtEl>
                                      </p:cBhvr>
                                      <p:to x="100000" y="100000"/>
                                    </p:animScale>
                                    <p:animScale>
                                      <p:cBhvr>
                                        <p:cTn id="20" dur="26">
                                          <p:stCondLst>
                                            <p:cond delay="1312"/>
                                          </p:stCondLst>
                                        </p:cTn>
                                        <p:tgtEl>
                                          <p:spTgt spid="3">
                                            <p:txEl>
                                              <p:pRg st="2" end="2"/>
                                            </p:txEl>
                                          </p:spTgt>
                                        </p:tgtEl>
                                      </p:cBhvr>
                                      <p:to x="100000" y="80000"/>
                                    </p:animScale>
                                    <p:animScale>
                                      <p:cBhvr>
                                        <p:cTn id="21" dur="166" decel="50000">
                                          <p:stCondLst>
                                            <p:cond delay="1338"/>
                                          </p:stCondLst>
                                        </p:cTn>
                                        <p:tgtEl>
                                          <p:spTgt spid="3">
                                            <p:txEl>
                                              <p:pRg st="2" end="2"/>
                                            </p:txEl>
                                          </p:spTgt>
                                        </p:tgtEl>
                                      </p:cBhvr>
                                      <p:to x="100000" y="100000"/>
                                    </p:animScale>
                                    <p:animScale>
                                      <p:cBhvr>
                                        <p:cTn id="22" dur="26">
                                          <p:stCondLst>
                                            <p:cond delay="1642"/>
                                          </p:stCondLst>
                                        </p:cTn>
                                        <p:tgtEl>
                                          <p:spTgt spid="3">
                                            <p:txEl>
                                              <p:pRg st="2" end="2"/>
                                            </p:txEl>
                                          </p:spTgt>
                                        </p:tgtEl>
                                      </p:cBhvr>
                                      <p:to x="100000" y="90000"/>
                                    </p:animScale>
                                    <p:animScale>
                                      <p:cBhvr>
                                        <p:cTn id="23" dur="166" decel="50000">
                                          <p:stCondLst>
                                            <p:cond delay="1668"/>
                                          </p:stCondLst>
                                        </p:cTn>
                                        <p:tgtEl>
                                          <p:spTgt spid="3">
                                            <p:txEl>
                                              <p:pRg st="2" end="2"/>
                                            </p:txEl>
                                          </p:spTgt>
                                        </p:tgtEl>
                                      </p:cBhvr>
                                      <p:to x="100000" y="100000"/>
                                    </p:animScale>
                                    <p:animScale>
                                      <p:cBhvr>
                                        <p:cTn id="24" dur="26">
                                          <p:stCondLst>
                                            <p:cond delay="1808"/>
                                          </p:stCondLst>
                                        </p:cTn>
                                        <p:tgtEl>
                                          <p:spTgt spid="3">
                                            <p:txEl>
                                              <p:pRg st="2" end="2"/>
                                            </p:txEl>
                                          </p:spTgt>
                                        </p:tgtEl>
                                      </p:cBhvr>
                                      <p:to x="100000" y="95000"/>
                                    </p:animScale>
                                    <p:animScale>
                                      <p:cBhvr>
                                        <p:cTn id="25" dur="166" decel="50000">
                                          <p:stCondLst>
                                            <p:cond delay="1834"/>
                                          </p:stCondLst>
                                        </p:cTn>
                                        <p:tgtEl>
                                          <p:spTgt spid="3">
                                            <p:txEl>
                                              <p:pRg st="2" end="2"/>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80">
                                          <p:stCondLst>
                                            <p:cond delay="0"/>
                                          </p:stCondLst>
                                        </p:cTn>
                                        <p:tgtEl>
                                          <p:spTgt spid="3">
                                            <p:txEl>
                                              <p:pRg st="4" end="4"/>
                                            </p:txEl>
                                          </p:spTgt>
                                        </p:tgtEl>
                                      </p:cBhvr>
                                    </p:animEffect>
                                    <p:anim calcmode="lin" valueType="num">
                                      <p:cBhvr>
                                        <p:cTn id="31"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4" end="4"/>
                                            </p:txEl>
                                          </p:spTgt>
                                        </p:tgtEl>
                                      </p:cBhvr>
                                      <p:to x="100000" y="60000"/>
                                    </p:animScale>
                                    <p:animScale>
                                      <p:cBhvr>
                                        <p:cTn id="37" dur="166" decel="50000">
                                          <p:stCondLst>
                                            <p:cond delay="676"/>
                                          </p:stCondLst>
                                        </p:cTn>
                                        <p:tgtEl>
                                          <p:spTgt spid="3">
                                            <p:txEl>
                                              <p:pRg st="4" end="4"/>
                                            </p:txEl>
                                          </p:spTgt>
                                        </p:tgtEl>
                                      </p:cBhvr>
                                      <p:to x="100000" y="100000"/>
                                    </p:animScale>
                                    <p:animScale>
                                      <p:cBhvr>
                                        <p:cTn id="38" dur="26">
                                          <p:stCondLst>
                                            <p:cond delay="1312"/>
                                          </p:stCondLst>
                                        </p:cTn>
                                        <p:tgtEl>
                                          <p:spTgt spid="3">
                                            <p:txEl>
                                              <p:pRg st="4" end="4"/>
                                            </p:txEl>
                                          </p:spTgt>
                                        </p:tgtEl>
                                      </p:cBhvr>
                                      <p:to x="100000" y="80000"/>
                                    </p:animScale>
                                    <p:animScale>
                                      <p:cBhvr>
                                        <p:cTn id="39" dur="166" decel="50000">
                                          <p:stCondLst>
                                            <p:cond delay="1338"/>
                                          </p:stCondLst>
                                        </p:cTn>
                                        <p:tgtEl>
                                          <p:spTgt spid="3">
                                            <p:txEl>
                                              <p:pRg st="4" end="4"/>
                                            </p:txEl>
                                          </p:spTgt>
                                        </p:tgtEl>
                                      </p:cBhvr>
                                      <p:to x="100000" y="100000"/>
                                    </p:animScale>
                                    <p:animScale>
                                      <p:cBhvr>
                                        <p:cTn id="40" dur="26">
                                          <p:stCondLst>
                                            <p:cond delay="1642"/>
                                          </p:stCondLst>
                                        </p:cTn>
                                        <p:tgtEl>
                                          <p:spTgt spid="3">
                                            <p:txEl>
                                              <p:pRg st="4" end="4"/>
                                            </p:txEl>
                                          </p:spTgt>
                                        </p:tgtEl>
                                      </p:cBhvr>
                                      <p:to x="100000" y="90000"/>
                                    </p:animScale>
                                    <p:animScale>
                                      <p:cBhvr>
                                        <p:cTn id="41" dur="166" decel="50000">
                                          <p:stCondLst>
                                            <p:cond delay="1668"/>
                                          </p:stCondLst>
                                        </p:cTn>
                                        <p:tgtEl>
                                          <p:spTgt spid="3">
                                            <p:txEl>
                                              <p:pRg st="4" end="4"/>
                                            </p:txEl>
                                          </p:spTgt>
                                        </p:tgtEl>
                                      </p:cBhvr>
                                      <p:to x="100000" y="100000"/>
                                    </p:animScale>
                                    <p:animScale>
                                      <p:cBhvr>
                                        <p:cTn id="42" dur="26">
                                          <p:stCondLst>
                                            <p:cond delay="1808"/>
                                          </p:stCondLst>
                                        </p:cTn>
                                        <p:tgtEl>
                                          <p:spTgt spid="3">
                                            <p:txEl>
                                              <p:pRg st="4" end="4"/>
                                            </p:txEl>
                                          </p:spTgt>
                                        </p:tgtEl>
                                      </p:cBhvr>
                                      <p:to x="100000" y="95000"/>
                                    </p:animScale>
                                    <p:animScale>
                                      <p:cBhvr>
                                        <p:cTn id="43" dur="166" decel="50000">
                                          <p:stCondLst>
                                            <p:cond delay="1834"/>
                                          </p:stCondLst>
                                        </p:cTn>
                                        <p:tgtEl>
                                          <p:spTgt spid="3">
                                            <p:txEl>
                                              <p:pRg st="4" end="4"/>
                                            </p:txEl>
                                          </p:spTgt>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wipe(down)">
                                      <p:cBhvr>
                                        <p:cTn id="46" dur="580">
                                          <p:stCondLst>
                                            <p:cond delay="0"/>
                                          </p:stCondLst>
                                        </p:cTn>
                                        <p:tgtEl>
                                          <p:spTgt spid="3">
                                            <p:txEl>
                                              <p:pRg st="6" end="6"/>
                                            </p:txEl>
                                          </p:spTgt>
                                        </p:tgtEl>
                                      </p:cBhvr>
                                    </p:animEffect>
                                    <p:anim calcmode="lin" valueType="num">
                                      <p:cBhvr>
                                        <p:cTn id="47"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3">
                                            <p:txEl>
                                              <p:pRg st="6" end="6"/>
                                            </p:txEl>
                                          </p:spTgt>
                                        </p:tgtEl>
                                      </p:cBhvr>
                                      <p:to x="100000" y="60000"/>
                                    </p:animScale>
                                    <p:animScale>
                                      <p:cBhvr>
                                        <p:cTn id="53" dur="166" decel="50000">
                                          <p:stCondLst>
                                            <p:cond delay="676"/>
                                          </p:stCondLst>
                                        </p:cTn>
                                        <p:tgtEl>
                                          <p:spTgt spid="3">
                                            <p:txEl>
                                              <p:pRg st="6" end="6"/>
                                            </p:txEl>
                                          </p:spTgt>
                                        </p:tgtEl>
                                      </p:cBhvr>
                                      <p:to x="100000" y="100000"/>
                                    </p:animScale>
                                    <p:animScale>
                                      <p:cBhvr>
                                        <p:cTn id="54" dur="26">
                                          <p:stCondLst>
                                            <p:cond delay="1312"/>
                                          </p:stCondLst>
                                        </p:cTn>
                                        <p:tgtEl>
                                          <p:spTgt spid="3">
                                            <p:txEl>
                                              <p:pRg st="6" end="6"/>
                                            </p:txEl>
                                          </p:spTgt>
                                        </p:tgtEl>
                                      </p:cBhvr>
                                      <p:to x="100000" y="80000"/>
                                    </p:animScale>
                                    <p:animScale>
                                      <p:cBhvr>
                                        <p:cTn id="55" dur="166" decel="50000">
                                          <p:stCondLst>
                                            <p:cond delay="1338"/>
                                          </p:stCondLst>
                                        </p:cTn>
                                        <p:tgtEl>
                                          <p:spTgt spid="3">
                                            <p:txEl>
                                              <p:pRg st="6" end="6"/>
                                            </p:txEl>
                                          </p:spTgt>
                                        </p:tgtEl>
                                      </p:cBhvr>
                                      <p:to x="100000" y="100000"/>
                                    </p:animScale>
                                    <p:animScale>
                                      <p:cBhvr>
                                        <p:cTn id="56" dur="26">
                                          <p:stCondLst>
                                            <p:cond delay="1642"/>
                                          </p:stCondLst>
                                        </p:cTn>
                                        <p:tgtEl>
                                          <p:spTgt spid="3">
                                            <p:txEl>
                                              <p:pRg st="6" end="6"/>
                                            </p:txEl>
                                          </p:spTgt>
                                        </p:tgtEl>
                                      </p:cBhvr>
                                      <p:to x="100000" y="90000"/>
                                    </p:animScale>
                                    <p:animScale>
                                      <p:cBhvr>
                                        <p:cTn id="57" dur="166" decel="50000">
                                          <p:stCondLst>
                                            <p:cond delay="1668"/>
                                          </p:stCondLst>
                                        </p:cTn>
                                        <p:tgtEl>
                                          <p:spTgt spid="3">
                                            <p:txEl>
                                              <p:pRg st="6" end="6"/>
                                            </p:txEl>
                                          </p:spTgt>
                                        </p:tgtEl>
                                      </p:cBhvr>
                                      <p:to x="100000" y="100000"/>
                                    </p:animScale>
                                    <p:animScale>
                                      <p:cBhvr>
                                        <p:cTn id="58" dur="26">
                                          <p:stCondLst>
                                            <p:cond delay="1808"/>
                                          </p:stCondLst>
                                        </p:cTn>
                                        <p:tgtEl>
                                          <p:spTgt spid="3">
                                            <p:txEl>
                                              <p:pRg st="6" end="6"/>
                                            </p:txEl>
                                          </p:spTgt>
                                        </p:tgtEl>
                                      </p:cBhvr>
                                      <p:to x="100000" y="95000"/>
                                    </p:animScale>
                                    <p:animScale>
                                      <p:cBhvr>
                                        <p:cTn id="59" dur="166" decel="50000">
                                          <p:stCondLst>
                                            <p:cond delay="1834"/>
                                          </p:stCondLst>
                                        </p:cTn>
                                        <p:tgtEl>
                                          <p:spTgt spid="3">
                                            <p:txEl>
                                              <p:pRg st="6" end="6"/>
                                            </p:txEl>
                                          </p:spTgt>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wipe(down)">
                                      <p:cBhvr>
                                        <p:cTn id="64" dur="580">
                                          <p:stCondLst>
                                            <p:cond delay="0"/>
                                          </p:stCondLst>
                                        </p:cTn>
                                        <p:tgtEl>
                                          <p:spTgt spid="3">
                                            <p:txEl>
                                              <p:pRg st="8" end="8"/>
                                            </p:txEl>
                                          </p:spTgt>
                                        </p:tgtEl>
                                      </p:cBhvr>
                                    </p:animEffect>
                                    <p:anim calcmode="lin" valueType="num">
                                      <p:cBhvr>
                                        <p:cTn id="65"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8" end="8"/>
                                            </p:txEl>
                                          </p:spTgt>
                                        </p:tgtEl>
                                      </p:cBhvr>
                                      <p:to x="100000" y="60000"/>
                                    </p:animScale>
                                    <p:animScale>
                                      <p:cBhvr>
                                        <p:cTn id="71" dur="166" decel="50000">
                                          <p:stCondLst>
                                            <p:cond delay="676"/>
                                          </p:stCondLst>
                                        </p:cTn>
                                        <p:tgtEl>
                                          <p:spTgt spid="3">
                                            <p:txEl>
                                              <p:pRg st="8" end="8"/>
                                            </p:txEl>
                                          </p:spTgt>
                                        </p:tgtEl>
                                      </p:cBhvr>
                                      <p:to x="100000" y="100000"/>
                                    </p:animScale>
                                    <p:animScale>
                                      <p:cBhvr>
                                        <p:cTn id="72" dur="26">
                                          <p:stCondLst>
                                            <p:cond delay="1312"/>
                                          </p:stCondLst>
                                        </p:cTn>
                                        <p:tgtEl>
                                          <p:spTgt spid="3">
                                            <p:txEl>
                                              <p:pRg st="8" end="8"/>
                                            </p:txEl>
                                          </p:spTgt>
                                        </p:tgtEl>
                                      </p:cBhvr>
                                      <p:to x="100000" y="80000"/>
                                    </p:animScale>
                                    <p:animScale>
                                      <p:cBhvr>
                                        <p:cTn id="73" dur="166" decel="50000">
                                          <p:stCondLst>
                                            <p:cond delay="1338"/>
                                          </p:stCondLst>
                                        </p:cTn>
                                        <p:tgtEl>
                                          <p:spTgt spid="3">
                                            <p:txEl>
                                              <p:pRg st="8" end="8"/>
                                            </p:txEl>
                                          </p:spTgt>
                                        </p:tgtEl>
                                      </p:cBhvr>
                                      <p:to x="100000" y="100000"/>
                                    </p:animScale>
                                    <p:animScale>
                                      <p:cBhvr>
                                        <p:cTn id="74" dur="26">
                                          <p:stCondLst>
                                            <p:cond delay="1642"/>
                                          </p:stCondLst>
                                        </p:cTn>
                                        <p:tgtEl>
                                          <p:spTgt spid="3">
                                            <p:txEl>
                                              <p:pRg st="8" end="8"/>
                                            </p:txEl>
                                          </p:spTgt>
                                        </p:tgtEl>
                                      </p:cBhvr>
                                      <p:to x="100000" y="90000"/>
                                    </p:animScale>
                                    <p:animScale>
                                      <p:cBhvr>
                                        <p:cTn id="75" dur="166" decel="50000">
                                          <p:stCondLst>
                                            <p:cond delay="1668"/>
                                          </p:stCondLst>
                                        </p:cTn>
                                        <p:tgtEl>
                                          <p:spTgt spid="3">
                                            <p:txEl>
                                              <p:pRg st="8" end="8"/>
                                            </p:txEl>
                                          </p:spTgt>
                                        </p:tgtEl>
                                      </p:cBhvr>
                                      <p:to x="100000" y="100000"/>
                                    </p:animScale>
                                    <p:animScale>
                                      <p:cBhvr>
                                        <p:cTn id="76" dur="26">
                                          <p:stCondLst>
                                            <p:cond delay="1808"/>
                                          </p:stCondLst>
                                        </p:cTn>
                                        <p:tgtEl>
                                          <p:spTgt spid="3">
                                            <p:txEl>
                                              <p:pRg st="8" end="8"/>
                                            </p:txEl>
                                          </p:spTgt>
                                        </p:tgtEl>
                                      </p:cBhvr>
                                      <p:to x="100000" y="95000"/>
                                    </p:animScale>
                                    <p:animScale>
                                      <p:cBhvr>
                                        <p:cTn id="77" dur="166" decel="50000">
                                          <p:stCondLst>
                                            <p:cond delay="1834"/>
                                          </p:stCondLst>
                                        </p:cTn>
                                        <p:tgtEl>
                                          <p:spTgt spid="3">
                                            <p:txEl>
                                              <p:pRg st="8" end="8"/>
                                            </p:txEl>
                                          </p:spTgt>
                                        </p:tgtEl>
                                      </p:cBhvr>
                                      <p:to x="100000" y="100000"/>
                                    </p:animScale>
                                  </p:childTnLst>
                                </p:cTn>
                              </p:par>
                              <p:par>
                                <p:cTn id="78" presetID="26" presetClass="entr" presetSubtype="0" fill="hold" nodeType="withEffect">
                                  <p:stCondLst>
                                    <p:cond delay="0"/>
                                  </p:stCondLst>
                                  <p:childTnLst>
                                    <p:set>
                                      <p:cBhvr>
                                        <p:cTn id="79" dur="1" fill="hold">
                                          <p:stCondLst>
                                            <p:cond delay="0"/>
                                          </p:stCondLst>
                                        </p:cTn>
                                        <p:tgtEl>
                                          <p:spTgt spid="3">
                                            <p:txEl>
                                              <p:pRg st="10" end="10"/>
                                            </p:txEl>
                                          </p:spTgt>
                                        </p:tgtEl>
                                        <p:attrNameLst>
                                          <p:attrName>style.visibility</p:attrName>
                                        </p:attrNameLst>
                                      </p:cBhvr>
                                      <p:to>
                                        <p:strVal val="visible"/>
                                      </p:to>
                                    </p:set>
                                    <p:animEffect transition="in" filter="wipe(down)">
                                      <p:cBhvr>
                                        <p:cTn id="80" dur="580">
                                          <p:stCondLst>
                                            <p:cond delay="0"/>
                                          </p:stCondLst>
                                        </p:cTn>
                                        <p:tgtEl>
                                          <p:spTgt spid="3">
                                            <p:txEl>
                                              <p:pRg st="10" end="10"/>
                                            </p:txEl>
                                          </p:spTgt>
                                        </p:tgtEl>
                                      </p:cBhvr>
                                    </p:animEffect>
                                    <p:anim calcmode="lin" valueType="num">
                                      <p:cBhvr>
                                        <p:cTn id="81"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86" dur="26">
                                          <p:stCondLst>
                                            <p:cond delay="650"/>
                                          </p:stCondLst>
                                        </p:cTn>
                                        <p:tgtEl>
                                          <p:spTgt spid="3">
                                            <p:txEl>
                                              <p:pRg st="10" end="10"/>
                                            </p:txEl>
                                          </p:spTgt>
                                        </p:tgtEl>
                                      </p:cBhvr>
                                      <p:to x="100000" y="60000"/>
                                    </p:animScale>
                                    <p:animScale>
                                      <p:cBhvr>
                                        <p:cTn id="87" dur="166" decel="50000">
                                          <p:stCondLst>
                                            <p:cond delay="676"/>
                                          </p:stCondLst>
                                        </p:cTn>
                                        <p:tgtEl>
                                          <p:spTgt spid="3">
                                            <p:txEl>
                                              <p:pRg st="10" end="10"/>
                                            </p:txEl>
                                          </p:spTgt>
                                        </p:tgtEl>
                                      </p:cBhvr>
                                      <p:to x="100000" y="100000"/>
                                    </p:animScale>
                                    <p:animScale>
                                      <p:cBhvr>
                                        <p:cTn id="88" dur="26">
                                          <p:stCondLst>
                                            <p:cond delay="1312"/>
                                          </p:stCondLst>
                                        </p:cTn>
                                        <p:tgtEl>
                                          <p:spTgt spid="3">
                                            <p:txEl>
                                              <p:pRg st="10" end="10"/>
                                            </p:txEl>
                                          </p:spTgt>
                                        </p:tgtEl>
                                      </p:cBhvr>
                                      <p:to x="100000" y="80000"/>
                                    </p:animScale>
                                    <p:animScale>
                                      <p:cBhvr>
                                        <p:cTn id="89" dur="166" decel="50000">
                                          <p:stCondLst>
                                            <p:cond delay="1338"/>
                                          </p:stCondLst>
                                        </p:cTn>
                                        <p:tgtEl>
                                          <p:spTgt spid="3">
                                            <p:txEl>
                                              <p:pRg st="10" end="10"/>
                                            </p:txEl>
                                          </p:spTgt>
                                        </p:tgtEl>
                                      </p:cBhvr>
                                      <p:to x="100000" y="100000"/>
                                    </p:animScale>
                                    <p:animScale>
                                      <p:cBhvr>
                                        <p:cTn id="90" dur="26">
                                          <p:stCondLst>
                                            <p:cond delay="1642"/>
                                          </p:stCondLst>
                                        </p:cTn>
                                        <p:tgtEl>
                                          <p:spTgt spid="3">
                                            <p:txEl>
                                              <p:pRg st="10" end="10"/>
                                            </p:txEl>
                                          </p:spTgt>
                                        </p:tgtEl>
                                      </p:cBhvr>
                                      <p:to x="100000" y="90000"/>
                                    </p:animScale>
                                    <p:animScale>
                                      <p:cBhvr>
                                        <p:cTn id="91" dur="166" decel="50000">
                                          <p:stCondLst>
                                            <p:cond delay="1668"/>
                                          </p:stCondLst>
                                        </p:cTn>
                                        <p:tgtEl>
                                          <p:spTgt spid="3">
                                            <p:txEl>
                                              <p:pRg st="10" end="10"/>
                                            </p:txEl>
                                          </p:spTgt>
                                        </p:tgtEl>
                                      </p:cBhvr>
                                      <p:to x="100000" y="100000"/>
                                    </p:animScale>
                                    <p:animScale>
                                      <p:cBhvr>
                                        <p:cTn id="92" dur="26">
                                          <p:stCondLst>
                                            <p:cond delay="1808"/>
                                          </p:stCondLst>
                                        </p:cTn>
                                        <p:tgtEl>
                                          <p:spTgt spid="3">
                                            <p:txEl>
                                              <p:pRg st="10" end="10"/>
                                            </p:txEl>
                                          </p:spTgt>
                                        </p:tgtEl>
                                      </p:cBhvr>
                                      <p:to x="100000" y="95000"/>
                                    </p:animScale>
                                    <p:animScale>
                                      <p:cBhvr>
                                        <p:cTn id="93" dur="166" decel="50000">
                                          <p:stCondLst>
                                            <p:cond delay="1834"/>
                                          </p:stCondLst>
                                        </p:cTn>
                                        <p:tgtEl>
                                          <p:spTgt spid="3">
                                            <p:txEl>
                                              <p:pRg st="10" end="10"/>
                                            </p:txEl>
                                          </p:spTgt>
                                        </p:tgtEl>
                                      </p:cBhvr>
                                      <p:to x="100000" y="100000"/>
                                    </p:animScale>
                                  </p:childTnLst>
                                </p:cTn>
                              </p:par>
                              <p:par>
                                <p:cTn id="94" presetID="26" presetClass="entr" presetSubtype="0" fill="hold" nodeType="withEffect">
                                  <p:stCondLst>
                                    <p:cond delay="0"/>
                                  </p:stCondLst>
                                  <p:childTnLst>
                                    <p:set>
                                      <p:cBhvr>
                                        <p:cTn id="95" dur="1" fill="hold">
                                          <p:stCondLst>
                                            <p:cond delay="0"/>
                                          </p:stCondLst>
                                        </p:cTn>
                                        <p:tgtEl>
                                          <p:spTgt spid="3">
                                            <p:txEl>
                                              <p:pRg st="12" end="12"/>
                                            </p:txEl>
                                          </p:spTgt>
                                        </p:tgtEl>
                                        <p:attrNameLst>
                                          <p:attrName>style.visibility</p:attrName>
                                        </p:attrNameLst>
                                      </p:cBhvr>
                                      <p:to>
                                        <p:strVal val="visible"/>
                                      </p:to>
                                    </p:set>
                                    <p:animEffect transition="in" filter="wipe(down)">
                                      <p:cBhvr>
                                        <p:cTn id="96" dur="580">
                                          <p:stCondLst>
                                            <p:cond delay="0"/>
                                          </p:stCondLst>
                                        </p:cTn>
                                        <p:tgtEl>
                                          <p:spTgt spid="3">
                                            <p:txEl>
                                              <p:pRg st="12" end="12"/>
                                            </p:txEl>
                                          </p:spTgt>
                                        </p:tgtEl>
                                      </p:cBhvr>
                                    </p:animEffect>
                                    <p:anim calcmode="lin" valueType="num">
                                      <p:cBhvr>
                                        <p:cTn id="97"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98"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99"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100"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101"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102" dur="26">
                                          <p:stCondLst>
                                            <p:cond delay="650"/>
                                          </p:stCondLst>
                                        </p:cTn>
                                        <p:tgtEl>
                                          <p:spTgt spid="3">
                                            <p:txEl>
                                              <p:pRg st="12" end="12"/>
                                            </p:txEl>
                                          </p:spTgt>
                                        </p:tgtEl>
                                      </p:cBhvr>
                                      <p:to x="100000" y="60000"/>
                                    </p:animScale>
                                    <p:animScale>
                                      <p:cBhvr>
                                        <p:cTn id="103" dur="166" decel="50000">
                                          <p:stCondLst>
                                            <p:cond delay="676"/>
                                          </p:stCondLst>
                                        </p:cTn>
                                        <p:tgtEl>
                                          <p:spTgt spid="3">
                                            <p:txEl>
                                              <p:pRg st="12" end="12"/>
                                            </p:txEl>
                                          </p:spTgt>
                                        </p:tgtEl>
                                      </p:cBhvr>
                                      <p:to x="100000" y="100000"/>
                                    </p:animScale>
                                    <p:animScale>
                                      <p:cBhvr>
                                        <p:cTn id="104" dur="26">
                                          <p:stCondLst>
                                            <p:cond delay="1312"/>
                                          </p:stCondLst>
                                        </p:cTn>
                                        <p:tgtEl>
                                          <p:spTgt spid="3">
                                            <p:txEl>
                                              <p:pRg st="12" end="12"/>
                                            </p:txEl>
                                          </p:spTgt>
                                        </p:tgtEl>
                                      </p:cBhvr>
                                      <p:to x="100000" y="80000"/>
                                    </p:animScale>
                                    <p:animScale>
                                      <p:cBhvr>
                                        <p:cTn id="105" dur="166" decel="50000">
                                          <p:stCondLst>
                                            <p:cond delay="1338"/>
                                          </p:stCondLst>
                                        </p:cTn>
                                        <p:tgtEl>
                                          <p:spTgt spid="3">
                                            <p:txEl>
                                              <p:pRg st="12" end="12"/>
                                            </p:txEl>
                                          </p:spTgt>
                                        </p:tgtEl>
                                      </p:cBhvr>
                                      <p:to x="100000" y="100000"/>
                                    </p:animScale>
                                    <p:animScale>
                                      <p:cBhvr>
                                        <p:cTn id="106" dur="26">
                                          <p:stCondLst>
                                            <p:cond delay="1642"/>
                                          </p:stCondLst>
                                        </p:cTn>
                                        <p:tgtEl>
                                          <p:spTgt spid="3">
                                            <p:txEl>
                                              <p:pRg st="12" end="12"/>
                                            </p:txEl>
                                          </p:spTgt>
                                        </p:tgtEl>
                                      </p:cBhvr>
                                      <p:to x="100000" y="90000"/>
                                    </p:animScale>
                                    <p:animScale>
                                      <p:cBhvr>
                                        <p:cTn id="107" dur="166" decel="50000">
                                          <p:stCondLst>
                                            <p:cond delay="1668"/>
                                          </p:stCondLst>
                                        </p:cTn>
                                        <p:tgtEl>
                                          <p:spTgt spid="3">
                                            <p:txEl>
                                              <p:pRg st="12" end="12"/>
                                            </p:txEl>
                                          </p:spTgt>
                                        </p:tgtEl>
                                      </p:cBhvr>
                                      <p:to x="100000" y="100000"/>
                                    </p:animScale>
                                    <p:animScale>
                                      <p:cBhvr>
                                        <p:cTn id="108" dur="26">
                                          <p:stCondLst>
                                            <p:cond delay="1808"/>
                                          </p:stCondLst>
                                        </p:cTn>
                                        <p:tgtEl>
                                          <p:spTgt spid="3">
                                            <p:txEl>
                                              <p:pRg st="12" end="12"/>
                                            </p:txEl>
                                          </p:spTgt>
                                        </p:tgtEl>
                                      </p:cBhvr>
                                      <p:to x="100000" y="95000"/>
                                    </p:animScale>
                                    <p:animScale>
                                      <p:cBhvr>
                                        <p:cTn id="109" dur="166" decel="50000">
                                          <p:stCondLst>
                                            <p:cond delay="1834"/>
                                          </p:stCondLst>
                                        </p:cTn>
                                        <p:tgtEl>
                                          <p:spTgt spid="3">
                                            <p:txEl>
                                              <p:pRg st="12" end="12"/>
                                            </p:txEl>
                                          </p:spTgt>
                                        </p:tgtEl>
                                      </p:cBhvr>
                                      <p:to x="100000" y="100000"/>
                                    </p:animScale>
                                  </p:childTnLst>
                                </p:cTn>
                              </p:par>
                            </p:childTnLst>
                          </p:cTn>
                        </p:par>
                      </p:childTnLst>
                    </p:cTn>
                  </p:par>
                  <p:par>
                    <p:cTn id="110" fill="hold">
                      <p:stCondLst>
                        <p:cond delay="indefinite"/>
                      </p:stCondLst>
                      <p:childTnLst>
                        <p:par>
                          <p:cTn id="111" fill="hold">
                            <p:stCondLst>
                              <p:cond delay="0"/>
                            </p:stCondLst>
                            <p:childTnLst>
                              <p:par>
                                <p:cTn id="112" presetID="26" presetClass="entr" presetSubtype="0" fill="hold" nodeType="clickEffect">
                                  <p:stCondLst>
                                    <p:cond delay="0"/>
                                  </p:stCondLst>
                                  <p:childTnLst>
                                    <p:set>
                                      <p:cBhvr>
                                        <p:cTn id="113" dur="1" fill="hold">
                                          <p:stCondLst>
                                            <p:cond delay="0"/>
                                          </p:stCondLst>
                                        </p:cTn>
                                        <p:tgtEl>
                                          <p:spTgt spid="3">
                                            <p:txEl>
                                              <p:pRg st="14" end="14"/>
                                            </p:txEl>
                                          </p:spTgt>
                                        </p:tgtEl>
                                        <p:attrNameLst>
                                          <p:attrName>style.visibility</p:attrName>
                                        </p:attrNameLst>
                                      </p:cBhvr>
                                      <p:to>
                                        <p:strVal val="visible"/>
                                      </p:to>
                                    </p:set>
                                    <p:animEffect transition="in" filter="wipe(down)">
                                      <p:cBhvr>
                                        <p:cTn id="114" dur="580">
                                          <p:stCondLst>
                                            <p:cond delay="0"/>
                                          </p:stCondLst>
                                        </p:cTn>
                                        <p:tgtEl>
                                          <p:spTgt spid="3">
                                            <p:txEl>
                                              <p:pRg st="14" end="14"/>
                                            </p:txEl>
                                          </p:spTgt>
                                        </p:tgtEl>
                                      </p:cBhvr>
                                    </p:animEffect>
                                    <p:anim calcmode="lin" valueType="num">
                                      <p:cBhvr>
                                        <p:cTn id="115" dur="1822" tmFilter="0,0; 0.14,0.36; 0.43,0.73; 0.71,0.91; 1.0,1.0">
                                          <p:stCondLst>
                                            <p:cond delay="0"/>
                                          </p:stCondLst>
                                        </p:cTn>
                                        <p:tgtEl>
                                          <p:spTgt spid="3">
                                            <p:txEl>
                                              <p:pRg st="14" end="14"/>
                                            </p:txEl>
                                          </p:spTgt>
                                        </p:tgtEl>
                                        <p:attrNameLst>
                                          <p:attrName>ppt_x</p:attrName>
                                        </p:attrNameLst>
                                      </p:cBhvr>
                                      <p:tavLst>
                                        <p:tav tm="0">
                                          <p:val>
                                            <p:strVal val="#ppt_x-0.25"/>
                                          </p:val>
                                        </p:tav>
                                        <p:tav tm="100000">
                                          <p:val>
                                            <p:strVal val="#ppt_x"/>
                                          </p:val>
                                        </p:tav>
                                      </p:tavLst>
                                    </p:anim>
                                    <p:anim calcmode="lin" valueType="num">
                                      <p:cBhvr>
                                        <p:cTn id="116" dur="664" tmFilter="0.0,0.0; 0.25,0.07; 0.50,0.2; 0.75,0.467; 1.0,1.0">
                                          <p:stCondLst>
                                            <p:cond delay="0"/>
                                          </p:stCondLst>
                                        </p:cTn>
                                        <p:tgtEl>
                                          <p:spTgt spid="3">
                                            <p:txEl>
                                              <p:pRg st="14" end="14"/>
                                            </p:txEl>
                                          </p:spTgt>
                                        </p:tgtEl>
                                        <p:attrNameLst>
                                          <p:attrName>ppt_y</p:attrName>
                                        </p:attrNameLst>
                                      </p:cBhvr>
                                      <p:tavLst>
                                        <p:tav tm="0" fmla="#ppt_y-sin(pi*$)/3">
                                          <p:val>
                                            <p:fltVal val="0.5"/>
                                          </p:val>
                                        </p:tav>
                                        <p:tav tm="100000">
                                          <p:val>
                                            <p:fltVal val="1"/>
                                          </p:val>
                                        </p:tav>
                                      </p:tavLst>
                                    </p:anim>
                                    <p:anim calcmode="lin" valueType="num">
                                      <p:cBhvr>
                                        <p:cTn id="117" dur="664" tmFilter="0, 0; 0.125,0.2665; 0.25,0.4; 0.375,0.465; 0.5,0.5;  0.625,0.535; 0.75,0.6; 0.875,0.7335; 1,1">
                                          <p:stCondLst>
                                            <p:cond delay="664"/>
                                          </p:stCondLst>
                                        </p:cTn>
                                        <p:tgtEl>
                                          <p:spTgt spid="3">
                                            <p:txEl>
                                              <p:pRg st="14" end="14"/>
                                            </p:txEl>
                                          </p:spTgt>
                                        </p:tgtEl>
                                        <p:attrNameLst>
                                          <p:attrName>ppt_y</p:attrName>
                                        </p:attrNameLst>
                                      </p:cBhvr>
                                      <p:tavLst>
                                        <p:tav tm="0" fmla="#ppt_y-sin(pi*$)/9">
                                          <p:val>
                                            <p:fltVal val="0"/>
                                          </p:val>
                                        </p:tav>
                                        <p:tav tm="100000">
                                          <p:val>
                                            <p:fltVal val="1"/>
                                          </p:val>
                                        </p:tav>
                                      </p:tavLst>
                                    </p:anim>
                                    <p:anim calcmode="lin" valueType="num">
                                      <p:cBhvr>
                                        <p:cTn id="118" dur="332" tmFilter="0, 0; 0.125,0.2665; 0.25,0.4; 0.375,0.465; 0.5,0.5;  0.625,0.535; 0.75,0.6; 0.875,0.7335; 1,1">
                                          <p:stCondLst>
                                            <p:cond delay="1324"/>
                                          </p:stCondLst>
                                        </p:cTn>
                                        <p:tgtEl>
                                          <p:spTgt spid="3">
                                            <p:txEl>
                                              <p:pRg st="14" end="14"/>
                                            </p:txEl>
                                          </p:spTgt>
                                        </p:tgtEl>
                                        <p:attrNameLst>
                                          <p:attrName>ppt_y</p:attrName>
                                        </p:attrNameLst>
                                      </p:cBhvr>
                                      <p:tavLst>
                                        <p:tav tm="0" fmla="#ppt_y-sin(pi*$)/27">
                                          <p:val>
                                            <p:fltVal val="0"/>
                                          </p:val>
                                        </p:tav>
                                        <p:tav tm="100000">
                                          <p:val>
                                            <p:fltVal val="1"/>
                                          </p:val>
                                        </p:tav>
                                      </p:tavLst>
                                    </p:anim>
                                    <p:anim calcmode="lin" valueType="num">
                                      <p:cBhvr>
                                        <p:cTn id="119" dur="164" tmFilter="0, 0; 0.125,0.2665; 0.25,0.4; 0.375,0.465; 0.5,0.5;  0.625,0.535; 0.75,0.6; 0.875,0.7335; 1,1">
                                          <p:stCondLst>
                                            <p:cond delay="1656"/>
                                          </p:stCondLst>
                                        </p:cTn>
                                        <p:tgtEl>
                                          <p:spTgt spid="3">
                                            <p:txEl>
                                              <p:pRg st="14" end="14"/>
                                            </p:txEl>
                                          </p:spTgt>
                                        </p:tgtEl>
                                        <p:attrNameLst>
                                          <p:attrName>ppt_y</p:attrName>
                                        </p:attrNameLst>
                                      </p:cBhvr>
                                      <p:tavLst>
                                        <p:tav tm="0" fmla="#ppt_y-sin(pi*$)/81">
                                          <p:val>
                                            <p:fltVal val="0"/>
                                          </p:val>
                                        </p:tav>
                                        <p:tav tm="100000">
                                          <p:val>
                                            <p:fltVal val="1"/>
                                          </p:val>
                                        </p:tav>
                                      </p:tavLst>
                                    </p:anim>
                                    <p:animScale>
                                      <p:cBhvr>
                                        <p:cTn id="120" dur="26">
                                          <p:stCondLst>
                                            <p:cond delay="650"/>
                                          </p:stCondLst>
                                        </p:cTn>
                                        <p:tgtEl>
                                          <p:spTgt spid="3">
                                            <p:txEl>
                                              <p:pRg st="14" end="14"/>
                                            </p:txEl>
                                          </p:spTgt>
                                        </p:tgtEl>
                                      </p:cBhvr>
                                      <p:to x="100000" y="60000"/>
                                    </p:animScale>
                                    <p:animScale>
                                      <p:cBhvr>
                                        <p:cTn id="121" dur="166" decel="50000">
                                          <p:stCondLst>
                                            <p:cond delay="676"/>
                                          </p:stCondLst>
                                        </p:cTn>
                                        <p:tgtEl>
                                          <p:spTgt spid="3">
                                            <p:txEl>
                                              <p:pRg st="14" end="14"/>
                                            </p:txEl>
                                          </p:spTgt>
                                        </p:tgtEl>
                                      </p:cBhvr>
                                      <p:to x="100000" y="100000"/>
                                    </p:animScale>
                                    <p:animScale>
                                      <p:cBhvr>
                                        <p:cTn id="122" dur="26">
                                          <p:stCondLst>
                                            <p:cond delay="1312"/>
                                          </p:stCondLst>
                                        </p:cTn>
                                        <p:tgtEl>
                                          <p:spTgt spid="3">
                                            <p:txEl>
                                              <p:pRg st="14" end="14"/>
                                            </p:txEl>
                                          </p:spTgt>
                                        </p:tgtEl>
                                      </p:cBhvr>
                                      <p:to x="100000" y="80000"/>
                                    </p:animScale>
                                    <p:animScale>
                                      <p:cBhvr>
                                        <p:cTn id="123" dur="166" decel="50000">
                                          <p:stCondLst>
                                            <p:cond delay="1338"/>
                                          </p:stCondLst>
                                        </p:cTn>
                                        <p:tgtEl>
                                          <p:spTgt spid="3">
                                            <p:txEl>
                                              <p:pRg st="14" end="14"/>
                                            </p:txEl>
                                          </p:spTgt>
                                        </p:tgtEl>
                                      </p:cBhvr>
                                      <p:to x="100000" y="100000"/>
                                    </p:animScale>
                                    <p:animScale>
                                      <p:cBhvr>
                                        <p:cTn id="124" dur="26">
                                          <p:stCondLst>
                                            <p:cond delay="1642"/>
                                          </p:stCondLst>
                                        </p:cTn>
                                        <p:tgtEl>
                                          <p:spTgt spid="3">
                                            <p:txEl>
                                              <p:pRg st="14" end="14"/>
                                            </p:txEl>
                                          </p:spTgt>
                                        </p:tgtEl>
                                      </p:cBhvr>
                                      <p:to x="100000" y="90000"/>
                                    </p:animScale>
                                    <p:animScale>
                                      <p:cBhvr>
                                        <p:cTn id="125" dur="166" decel="50000">
                                          <p:stCondLst>
                                            <p:cond delay="1668"/>
                                          </p:stCondLst>
                                        </p:cTn>
                                        <p:tgtEl>
                                          <p:spTgt spid="3">
                                            <p:txEl>
                                              <p:pRg st="14" end="14"/>
                                            </p:txEl>
                                          </p:spTgt>
                                        </p:tgtEl>
                                      </p:cBhvr>
                                      <p:to x="100000" y="100000"/>
                                    </p:animScale>
                                    <p:animScale>
                                      <p:cBhvr>
                                        <p:cTn id="126" dur="26">
                                          <p:stCondLst>
                                            <p:cond delay="1808"/>
                                          </p:stCondLst>
                                        </p:cTn>
                                        <p:tgtEl>
                                          <p:spTgt spid="3">
                                            <p:txEl>
                                              <p:pRg st="14" end="14"/>
                                            </p:txEl>
                                          </p:spTgt>
                                        </p:tgtEl>
                                      </p:cBhvr>
                                      <p:to x="100000" y="95000"/>
                                    </p:animScale>
                                    <p:animScale>
                                      <p:cBhvr>
                                        <p:cTn id="127" dur="166" decel="50000">
                                          <p:stCondLst>
                                            <p:cond delay="1834"/>
                                          </p:stCondLst>
                                        </p:cTn>
                                        <p:tgtEl>
                                          <p:spTgt spid="3">
                                            <p:txEl>
                                              <p:pRg st="14" end="1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DC736-DFF6-4342-999C-7FF69917A0FE}"/>
              </a:ext>
            </a:extLst>
          </p:cNvPr>
          <p:cNvSpPr txBox="1"/>
          <p:nvPr/>
        </p:nvSpPr>
        <p:spPr>
          <a:xfrm>
            <a:off x="223521" y="0"/>
            <a:ext cx="10464800" cy="7017306"/>
          </a:xfrm>
          <a:prstGeom prst="rect">
            <a:avLst/>
          </a:prstGeom>
          <a:noFill/>
        </p:spPr>
        <p:txBody>
          <a:bodyPr wrap="square" rtlCol="0">
            <a:spAutoFit/>
          </a:bodyPr>
          <a:lstStyle/>
          <a:p>
            <a:pPr algn="ctr"/>
            <a:r>
              <a:rPr lang="en-IN" sz="4800" u="sng" dirty="0">
                <a:latin typeface="Colonna MT" pitchFamily="82" charset="0"/>
              </a:rPr>
              <a:t>  LIMITATIONS</a:t>
            </a:r>
            <a:r>
              <a:rPr lang="en-IN" sz="2800" dirty="0">
                <a:latin typeface="Colonna MT" pitchFamily="82" charset="0"/>
              </a:rPr>
              <a:t> </a:t>
            </a:r>
          </a:p>
          <a:p>
            <a:pPr algn="just"/>
            <a:endParaRPr lang="en-IN" sz="2400" dirty="0"/>
          </a:p>
          <a:p>
            <a:pPr marL="457200" indent="-457200">
              <a:buFont typeface="Wingdings" pitchFamily="2" charset="2"/>
              <a:buChar char="q"/>
            </a:pPr>
            <a:r>
              <a:rPr lang="en-IN" sz="2800" dirty="0">
                <a:latin typeface="Comic Sans MS" panose="030F0702030302020204" pitchFamily="66" charset="0"/>
              </a:rPr>
              <a:t>It will be difficult to climb steep slopes</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Road regulations ( cargo bicycles are illegal in new york city)</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Limited bicycle infrastructure</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Driver fatigue</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Not effective in extreme weather conditions</a:t>
            </a:r>
          </a:p>
          <a:p>
            <a:pPr marL="457200" indent="-457200" algn="just">
              <a:buFont typeface="Wingdings" pitchFamily="2" charset="2"/>
              <a:buChar char="q"/>
            </a:pPr>
            <a:endParaRPr lang="en-IN" sz="2800" dirty="0">
              <a:latin typeface="Comic Sans MS" panose="030F0702030302020204" pitchFamily="66" charset="0"/>
            </a:endParaRPr>
          </a:p>
          <a:p>
            <a:pPr marL="457200" indent="-457200" algn="just">
              <a:buFont typeface="Wingdings" pitchFamily="2" charset="2"/>
              <a:buChar char="q"/>
            </a:pPr>
            <a:r>
              <a:rPr lang="en-IN" sz="2800" dirty="0">
                <a:latin typeface="Comic Sans MS" panose="030F0702030302020204" pitchFamily="66" charset="0"/>
              </a:rPr>
              <a:t>Collisions may be more severe for the cargo cyclist as compared to driver in truck</a:t>
            </a:r>
          </a:p>
          <a:p>
            <a:pPr marL="285750" indent="-285750">
              <a:buFont typeface="Wingdings" panose="05000000000000000000" pitchFamily="2" charset="2"/>
              <a:buChar char="Ø"/>
            </a:pPr>
            <a:endParaRPr lang="en-IN" sz="1400" dirty="0">
              <a:latin typeface="Comic Sans MS" panose="030F0702030302020204" pitchFamily="66"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1188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80">
                                          <p:stCondLst>
                                            <p:cond delay="0"/>
                                          </p:stCondLst>
                                        </p:cTn>
                                        <p:tgtEl>
                                          <p:spTgt spid="2">
                                            <p:txEl>
                                              <p:pRg st="2" end="2"/>
                                            </p:txEl>
                                          </p:spTgt>
                                        </p:tgtEl>
                                      </p:cBhvr>
                                    </p:animEffect>
                                    <p:anim calcmode="lin" valueType="num">
                                      <p:cBhvr>
                                        <p:cTn id="13"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xEl>
                                              <p:pRg st="2" end="2"/>
                                            </p:txEl>
                                          </p:spTgt>
                                        </p:tgtEl>
                                      </p:cBhvr>
                                      <p:to x="100000" y="60000"/>
                                    </p:animScale>
                                    <p:animScale>
                                      <p:cBhvr>
                                        <p:cTn id="19" dur="166" decel="50000">
                                          <p:stCondLst>
                                            <p:cond delay="676"/>
                                          </p:stCondLst>
                                        </p:cTn>
                                        <p:tgtEl>
                                          <p:spTgt spid="2">
                                            <p:txEl>
                                              <p:pRg st="2" end="2"/>
                                            </p:txEl>
                                          </p:spTgt>
                                        </p:tgtEl>
                                      </p:cBhvr>
                                      <p:to x="100000" y="100000"/>
                                    </p:animScale>
                                    <p:animScale>
                                      <p:cBhvr>
                                        <p:cTn id="20" dur="26">
                                          <p:stCondLst>
                                            <p:cond delay="1312"/>
                                          </p:stCondLst>
                                        </p:cTn>
                                        <p:tgtEl>
                                          <p:spTgt spid="2">
                                            <p:txEl>
                                              <p:pRg st="2" end="2"/>
                                            </p:txEl>
                                          </p:spTgt>
                                        </p:tgtEl>
                                      </p:cBhvr>
                                      <p:to x="100000" y="80000"/>
                                    </p:animScale>
                                    <p:animScale>
                                      <p:cBhvr>
                                        <p:cTn id="21" dur="166" decel="50000">
                                          <p:stCondLst>
                                            <p:cond delay="1338"/>
                                          </p:stCondLst>
                                        </p:cTn>
                                        <p:tgtEl>
                                          <p:spTgt spid="2">
                                            <p:txEl>
                                              <p:pRg st="2" end="2"/>
                                            </p:txEl>
                                          </p:spTgt>
                                        </p:tgtEl>
                                      </p:cBhvr>
                                      <p:to x="100000" y="100000"/>
                                    </p:animScale>
                                    <p:animScale>
                                      <p:cBhvr>
                                        <p:cTn id="22" dur="26">
                                          <p:stCondLst>
                                            <p:cond delay="1642"/>
                                          </p:stCondLst>
                                        </p:cTn>
                                        <p:tgtEl>
                                          <p:spTgt spid="2">
                                            <p:txEl>
                                              <p:pRg st="2" end="2"/>
                                            </p:txEl>
                                          </p:spTgt>
                                        </p:tgtEl>
                                      </p:cBhvr>
                                      <p:to x="100000" y="90000"/>
                                    </p:animScale>
                                    <p:animScale>
                                      <p:cBhvr>
                                        <p:cTn id="23" dur="166" decel="50000">
                                          <p:stCondLst>
                                            <p:cond delay="1668"/>
                                          </p:stCondLst>
                                        </p:cTn>
                                        <p:tgtEl>
                                          <p:spTgt spid="2">
                                            <p:txEl>
                                              <p:pRg st="2" end="2"/>
                                            </p:txEl>
                                          </p:spTgt>
                                        </p:tgtEl>
                                      </p:cBhvr>
                                      <p:to x="100000" y="100000"/>
                                    </p:animScale>
                                    <p:animScale>
                                      <p:cBhvr>
                                        <p:cTn id="24" dur="26">
                                          <p:stCondLst>
                                            <p:cond delay="1808"/>
                                          </p:stCondLst>
                                        </p:cTn>
                                        <p:tgtEl>
                                          <p:spTgt spid="2">
                                            <p:txEl>
                                              <p:pRg st="2" end="2"/>
                                            </p:txEl>
                                          </p:spTgt>
                                        </p:tgtEl>
                                      </p:cBhvr>
                                      <p:to x="100000" y="95000"/>
                                    </p:animScale>
                                    <p:animScale>
                                      <p:cBhvr>
                                        <p:cTn id="25" dur="166" decel="50000">
                                          <p:stCondLst>
                                            <p:cond delay="1834"/>
                                          </p:stCondLst>
                                        </p:cTn>
                                        <p:tgtEl>
                                          <p:spTgt spid="2">
                                            <p:txEl>
                                              <p:pRg st="2" end="2"/>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wipe(down)">
                                      <p:cBhvr>
                                        <p:cTn id="28" dur="580">
                                          <p:stCondLst>
                                            <p:cond delay="0"/>
                                          </p:stCondLst>
                                        </p:cTn>
                                        <p:tgtEl>
                                          <p:spTgt spid="2">
                                            <p:txEl>
                                              <p:pRg st="4" end="4"/>
                                            </p:txEl>
                                          </p:spTgt>
                                        </p:tgtEl>
                                      </p:cBhvr>
                                    </p:animEffect>
                                    <p:anim calcmode="lin" valueType="num">
                                      <p:cBhvr>
                                        <p:cTn id="29"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2">
                                            <p:txEl>
                                              <p:pRg st="4" end="4"/>
                                            </p:txEl>
                                          </p:spTgt>
                                        </p:tgtEl>
                                      </p:cBhvr>
                                      <p:to x="100000" y="60000"/>
                                    </p:animScale>
                                    <p:animScale>
                                      <p:cBhvr>
                                        <p:cTn id="35" dur="166" decel="50000">
                                          <p:stCondLst>
                                            <p:cond delay="676"/>
                                          </p:stCondLst>
                                        </p:cTn>
                                        <p:tgtEl>
                                          <p:spTgt spid="2">
                                            <p:txEl>
                                              <p:pRg st="4" end="4"/>
                                            </p:txEl>
                                          </p:spTgt>
                                        </p:tgtEl>
                                      </p:cBhvr>
                                      <p:to x="100000" y="100000"/>
                                    </p:animScale>
                                    <p:animScale>
                                      <p:cBhvr>
                                        <p:cTn id="36" dur="26">
                                          <p:stCondLst>
                                            <p:cond delay="1312"/>
                                          </p:stCondLst>
                                        </p:cTn>
                                        <p:tgtEl>
                                          <p:spTgt spid="2">
                                            <p:txEl>
                                              <p:pRg st="4" end="4"/>
                                            </p:txEl>
                                          </p:spTgt>
                                        </p:tgtEl>
                                      </p:cBhvr>
                                      <p:to x="100000" y="80000"/>
                                    </p:animScale>
                                    <p:animScale>
                                      <p:cBhvr>
                                        <p:cTn id="37" dur="166" decel="50000">
                                          <p:stCondLst>
                                            <p:cond delay="1338"/>
                                          </p:stCondLst>
                                        </p:cTn>
                                        <p:tgtEl>
                                          <p:spTgt spid="2">
                                            <p:txEl>
                                              <p:pRg st="4" end="4"/>
                                            </p:txEl>
                                          </p:spTgt>
                                        </p:tgtEl>
                                      </p:cBhvr>
                                      <p:to x="100000" y="100000"/>
                                    </p:animScale>
                                    <p:animScale>
                                      <p:cBhvr>
                                        <p:cTn id="38" dur="26">
                                          <p:stCondLst>
                                            <p:cond delay="1642"/>
                                          </p:stCondLst>
                                        </p:cTn>
                                        <p:tgtEl>
                                          <p:spTgt spid="2">
                                            <p:txEl>
                                              <p:pRg st="4" end="4"/>
                                            </p:txEl>
                                          </p:spTgt>
                                        </p:tgtEl>
                                      </p:cBhvr>
                                      <p:to x="100000" y="90000"/>
                                    </p:animScale>
                                    <p:animScale>
                                      <p:cBhvr>
                                        <p:cTn id="39" dur="166" decel="50000">
                                          <p:stCondLst>
                                            <p:cond delay="1668"/>
                                          </p:stCondLst>
                                        </p:cTn>
                                        <p:tgtEl>
                                          <p:spTgt spid="2">
                                            <p:txEl>
                                              <p:pRg st="4" end="4"/>
                                            </p:txEl>
                                          </p:spTgt>
                                        </p:tgtEl>
                                      </p:cBhvr>
                                      <p:to x="100000" y="100000"/>
                                    </p:animScale>
                                    <p:animScale>
                                      <p:cBhvr>
                                        <p:cTn id="40" dur="26">
                                          <p:stCondLst>
                                            <p:cond delay="1808"/>
                                          </p:stCondLst>
                                        </p:cTn>
                                        <p:tgtEl>
                                          <p:spTgt spid="2">
                                            <p:txEl>
                                              <p:pRg st="4" end="4"/>
                                            </p:txEl>
                                          </p:spTgt>
                                        </p:tgtEl>
                                      </p:cBhvr>
                                      <p:to x="100000" y="95000"/>
                                    </p:animScale>
                                    <p:animScale>
                                      <p:cBhvr>
                                        <p:cTn id="41" dur="166" decel="50000">
                                          <p:stCondLst>
                                            <p:cond delay="1834"/>
                                          </p:stCondLst>
                                        </p:cTn>
                                        <p:tgtEl>
                                          <p:spTgt spid="2">
                                            <p:txEl>
                                              <p:pRg st="4" end="4"/>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wipe(down)">
                                      <p:cBhvr>
                                        <p:cTn id="44" dur="580">
                                          <p:stCondLst>
                                            <p:cond delay="0"/>
                                          </p:stCondLst>
                                        </p:cTn>
                                        <p:tgtEl>
                                          <p:spTgt spid="2">
                                            <p:txEl>
                                              <p:pRg st="6" end="6"/>
                                            </p:txEl>
                                          </p:spTgt>
                                        </p:tgtEl>
                                      </p:cBhvr>
                                    </p:animEffect>
                                    <p:anim calcmode="lin" valueType="num">
                                      <p:cBhvr>
                                        <p:cTn id="45" dur="1822" tmFilter="0,0; 0.14,0.36; 0.43,0.73; 0.71,0.91; 1.0,1.0">
                                          <p:stCondLst>
                                            <p:cond delay="0"/>
                                          </p:stCondLst>
                                        </p:cTn>
                                        <p:tgtEl>
                                          <p:spTgt spid="2">
                                            <p:txEl>
                                              <p:pRg st="6" end="6"/>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xEl>
                                              <p:pRg st="6" end="6"/>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xEl>
                                              <p:pRg st="6" end="6"/>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xEl>
                                              <p:pRg st="6" end="6"/>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xEl>
                                              <p:pRg st="6" end="6"/>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xEl>
                                              <p:pRg st="6" end="6"/>
                                            </p:txEl>
                                          </p:spTgt>
                                        </p:tgtEl>
                                      </p:cBhvr>
                                      <p:to x="100000" y="60000"/>
                                    </p:animScale>
                                    <p:animScale>
                                      <p:cBhvr>
                                        <p:cTn id="51" dur="166" decel="50000">
                                          <p:stCondLst>
                                            <p:cond delay="676"/>
                                          </p:stCondLst>
                                        </p:cTn>
                                        <p:tgtEl>
                                          <p:spTgt spid="2">
                                            <p:txEl>
                                              <p:pRg st="6" end="6"/>
                                            </p:txEl>
                                          </p:spTgt>
                                        </p:tgtEl>
                                      </p:cBhvr>
                                      <p:to x="100000" y="100000"/>
                                    </p:animScale>
                                    <p:animScale>
                                      <p:cBhvr>
                                        <p:cTn id="52" dur="26">
                                          <p:stCondLst>
                                            <p:cond delay="1312"/>
                                          </p:stCondLst>
                                        </p:cTn>
                                        <p:tgtEl>
                                          <p:spTgt spid="2">
                                            <p:txEl>
                                              <p:pRg st="6" end="6"/>
                                            </p:txEl>
                                          </p:spTgt>
                                        </p:tgtEl>
                                      </p:cBhvr>
                                      <p:to x="100000" y="80000"/>
                                    </p:animScale>
                                    <p:animScale>
                                      <p:cBhvr>
                                        <p:cTn id="53" dur="166" decel="50000">
                                          <p:stCondLst>
                                            <p:cond delay="1338"/>
                                          </p:stCondLst>
                                        </p:cTn>
                                        <p:tgtEl>
                                          <p:spTgt spid="2">
                                            <p:txEl>
                                              <p:pRg st="6" end="6"/>
                                            </p:txEl>
                                          </p:spTgt>
                                        </p:tgtEl>
                                      </p:cBhvr>
                                      <p:to x="100000" y="100000"/>
                                    </p:animScale>
                                    <p:animScale>
                                      <p:cBhvr>
                                        <p:cTn id="54" dur="26">
                                          <p:stCondLst>
                                            <p:cond delay="1642"/>
                                          </p:stCondLst>
                                        </p:cTn>
                                        <p:tgtEl>
                                          <p:spTgt spid="2">
                                            <p:txEl>
                                              <p:pRg st="6" end="6"/>
                                            </p:txEl>
                                          </p:spTgt>
                                        </p:tgtEl>
                                      </p:cBhvr>
                                      <p:to x="100000" y="90000"/>
                                    </p:animScale>
                                    <p:animScale>
                                      <p:cBhvr>
                                        <p:cTn id="55" dur="166" decel="50000">
                                          <p:stCondLst>
                                            <p:cond delay="1668"/>
                                          </p:stCondLst>
                                        </p:cTn>
                                        <p:tgtEl>
                                          <p:spTgt spid="2">
                                            <p:txEl>
                                              <p:pRg st="6" end="6"/>
                                            </p:txEl>
                                          </p:spTgt>
                                        </p:tgtEl>
                                      </p:cBhvr>
                                      <p:to x="100000" y="100000"/>
                                    </p:animScale>
                                    <p:animScale>
                                      <p:cBhvr>
                                        <p:cTn id="56" dur="26">
                                          <p:stCondLst>
                                            <p:cond delay="1808"/>
                                          </p:stCondLst>
                                        </p:cTn>
                                        <p:tgtEl>
                                          <p:spTgt spid="2">
                                            <p:txEl>
                                              <p:pRg st="6" end="6"/>
                                            </p:txEl>
                                          </p:spTgt>
                                        </p:tgtEl>
                                      </p:cBhvr>
                                      <p:to x="100000" y="95000"/>
                                    </p:animScale>
                                    <p:animScale>
                                      <p:cBhvr>
                                        <p:cTn id="57" dur="166" decel="50000">
                                          <p:stCondLst>
                                            <p:cond delay="1834"/>
                                          </p:stCondLst>
                                        </p:cTn>
                                        <p:tgtEl>
                                          <p:spTgt spid="2">
                                            <p:txEl>
                                              <p:pRg st="6" end="6"/>
                                            </p:txEl>
                                          </p:spTgt>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nodeType="clickEffect">
                                  <p:stCondLst>
                                    <p:cond delay="0"/>
                                  </p:stCondLst>
                                  <p:childTnLst>
                                    <p:set>
                                      <p:cBhvr>
                                        <p:cTn id="61" dur="1" fill="hold">
                                          <p:stCondLst>
                                            <p:cond delay="0"/>
                                          </p:stCondLst>
                                        </p:cTn>
                                        <p:tgtEl>
                                          <p:spTgt spid="2">
                                            <p:txEl>
                                              <p:pRg st="8" end="8"/>
                                            </p:txEl>
                                          </p:spTgt>
                                        </p:tgtEl>
                                        <p:attrNameLst>
                                          <p:attrName>style.visibility</p:attrName>
                                        </p:attrNameLst>
                                      </p:cBhvr>
                                      <p:to>
                                        <p:strVal val="visible"/>
                                      </p:to>
                                    </p:set>
                                    <p:animEffect transition="in" filter="wipe(down)">
                                      <p:cBhvr>
                                        <p:cTn id="62" dur="580">
                                          <p:stCondLst>
                                            <p:cond delay="0"/>
                                          </p:stCondLst>
                                        </p:cTn>
                                        <p:tgtEl>
                                          <p:spTgt spid="2">
                                            <p:txEl>
                                              <p:pRg st="8" end="8"/>
                                            </p:txEl>
                                          </p:spTgt>
                                        </p:tgtEl>
                                      </p:cBhvr>
                                    </p:animEffect>
                                    <p:anim calcmode="lin" valueType="num">
                                      <p:cBhvr>
                                        <p:cTn id="63" dur="1822" tmFilter="0,0; 0.14,0.36; 0.43,0.73; 0.71,0.91; 1.0,1.0">
                                          <p:stCondLst>
                                            <p:cond delay="0"/>
                                          </p:stCondLst>
                                        </p:cTn>
                                        <p:tgtEl>
                                          <p:spTgt spid="2">
                                            <p:txEl>
                                              <p:pRg st="8" end="8"/>
                                            </p:txEl>
                                          </p:spTgt>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2">
                                            <p:txEl>
                                              <p:pRg st="8" end="8"/>
                                            </p:txEl>
                                          </p:spTgt>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2">
                                            <p:txEl>
                                              <p:pRg st="8" end="8"/>
                                            </p:txEl>
                                          </p:spTgt>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2">
                                            <p:txEl>
                                              <p:pRg st="8" end="8"/>
                                            </p:txEl>
                                          </p:spTgt>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2">
                                            <p:txEl>
                                              <p:pRg st="8" end="8"/>
                                            </p:txEl>
                                          </p:spTgt>
                                        </p:tgtEl>
                                        <p:attrNameLst>
                                          <p:attrName>ppt_y</p:attrName>
                                        </p:attrNameLst>
                                      </p:cBhvr>
                                      <p:tavLst>
                                        <p:tav tm="0" fmla="#ppt_y-sin(pi*$)/81">
                                          <p:val>
                                            <p:fltVal val="0"/>
                                          </p:val>
                                        </p:tav>
                                        <p:tav tm="100000">
                                          <p:val>
                                            <p:fltVal val="1"/>
                                          </p:val>
                                        </p:tav>
                                      </p:tavLst>
                                    </p:anim>
                                    <p:animScale>
                                      <p:cBhvr>
                                        <p:cTn id="68" dur="26">
                                          <p:stCondLst>
                                            <p:cond delay="650"/>
                                          </p:stCondLst>
                                        </p:cTn>
                                        <p:tgtEl>
                                          <p:spTgt spid="2">
                                            <p:txEl>
                                              <p:pRg st="8" end="8"/>
                                            </p:txEl>
                                          </p:spTgt>
                                        </p:tgtEl>
                                      </p:cBhvr>
                                      <p:to x="100000" y="60000"/>
                                    </p:animScale>
                                    <p:animScale>
                                      <p:cBhvr>
                                        <p:cTn id="69" dur="166" decel="50000">
                                          <p:stCondLst>
                                            <p:cond delay="676"/>
                                          </p:stCondLst>
                                        </p:cTn>
                                        <p:tgtEl>
                                          <p:spTgt spid="2">
                                            <p:txEl>
                                              <p:pRg st="8" end="8"/>
                                            </p:txEl>
                                          </p:spTgt>
                                        </p:tgtEl>
                                      </p:cBhvr>
                                      <p:to x="100000" y="100000"/>
                                    </p:animScale>
                                    <p:animScale>
                                      <p:cBhvr>
                                        <p:cTn id="70" dur="26">
                                          <p:stCondLst>
                                            <p:cond delay="1312"/>
                                          </p:stCondLst>
                                        </p:cTn>
                                        <p:tgtEl>
                                          <p:spTgt spid="2">
                                            <p:txEl>
                                              <p:pRg st="8" end="8"/>
                                            </p:txEl>
                                          </p:spTgt>
                                        </p:tgtEl>
                                      </p:cBhvr>
                                      <p:to x="100000" y="80000"/>
                                    </p:animScale>
                                    <p:animScale>
                                      <p:cBhvr>
                                        <p:cTn id="71" dur="166" decel="50000">
                                          <p:stCondLst>
                                            <p:cond delay="1338"/>
                                          </p:stCondLst>
                                        </p:cTn>
                                        <p:tgtEl>
                                          <p:spTgt spid="2">
                                            <p:txEl>
                                              <p:pRg st="8" end="8"/>
                                            </p:txEl>
                                          </p:spTgt>
                                        </p:tgtEl>
                                      </p:cBhvr>
                                      <p:to x="100000" y="100000"/>
                                    </p:animScale>
                                    <p:animScale>
                                      <p:cBhvr>
                                        <p:cTn id="72" dur="26">
                                          <p:stCondLst>
                                            <p:cond delay="1642"/>
                                          </p:stCondLst>
                                        </p:cTn>
                                        <p:tgtEl>
                                          <p:spTgt spid="2">
                                            <p:txEl>
                                              <p:pRg st="8" end="8"/>
                                            </p:txEl>
                                          </p:spTgt>
                                        </p:tgtEl>
                                      </p:cBhvr>
                                      <p:to x="100000" y="90000"/>
                                    </p:animScale>
                                    <p:animScale>
                                      <p:cBhvr>
                                        <p:cTn id="73" dur="166" decel="50000">
                                          <p:stCondLst>
                                            <p:cond delay="1668"/>
                                          </p:stCondLst>
                                        </p:cTn>
                                        <p:tgtEl>
                                          <p:spTgt spid="2">
                                            <p:txEl>
                                              <p:pRg st="8" end="8"/>
                                            </p:txEl>
                                          </p:spTgt>
                                        </p:tgtEl>
                                      </p:cBhvr>
                                      <p:to x="100000" y="100000"/>
                                    </p:animScale>
                                    <p:animScale>
                                      <p:cBhvr>
                                        <p:cTn id="74" dur="26">
                                          <p:stCondLst>
                                            <p:cond delay="1808"/>
                                          </p:stCondLst>
                                        </p:cTn>
                                        <p:tgtEl>
                                          <p:spTgt spid="2">
                                            <p:txEl>
                                              <p:pRg st="8" end="8"/>
                                            </p:txEl>
                                          </p:spTgt>
                                        </p:tgtEl>
                                      </p:cBhvr>
                                      <p:to x="100000" y="95000"/>
                                    </p:animScale>
                                    <p:animScale>
                                      <p:cBhvr>
                                        <p:cTn id="75" dur="166" decel="50000">
                                          <p:stCondLst>
                                            <p:cond delay="1834"/>
                                          </p:stCondLst>
                                        </p:cTn>
                                        <p:tgtEl>
                                          <p:spTgt spid="2">
                                            <p:txEl>
                                              <p:pRg st="8" end="8"/>
                                            </p:txEl>
                                          </p:spTgt>
                                        </p:tgtEl>
                                      </p:cBhvr>
                                      <p:to x="100000" y="100000"/>
                                    </p:animScale>
                                  </p:childTnLst>
                                </p:cTn>
                              </p:par>
                              <p:par>
                                <p:cTn id="76" presetID="26" presetClass="entr" presetSubtype="0" fill="hold" nodeType="withEffect">
                                  <p:stCondLst>
                                    <p:cond delay="0"/>
                                  </p:stCondLst>
                                  <p:childTnLst>
                                    <p:set>
                                      <p:cBhvr>
                                        <p:cTn id="77" dur="1" fill="hold">
                                          <p:stCondLst>
                                            <p:cond delay="0"/>
                                          </p:stCondLst>
                                        </p:cTn>
                                        <p:tgtEl>
                                          <p:spTgt spid="2">
                                            <p:txEl>
                                              <p:pRg st="10" end="10"/>
                                            </p:txEl>
                                          </p:spTgt>
                                        </p:tgtEl>
                                        <p:attrNameLst>
                                          <p:attrName>style.visibility</p:attrName>
                                        </p:attrNameLst>
                                      </p:cBhvr>
                                      <p:to>
                                        <p:strVal val="visible"/>
                                      </p:to>
                                    </p:set>
                                    <p:animEffect transition="in" filter="wipe(down)">
                                      <p:cBhvr>
                                        <p:cTn id="78" dur="580">
                                          <p:stCondLst>
                                            <p:cond delay="0"/>
                                          </p:stCondLst>
                                        </p:cTn>
                                        <p:tgtEl>
                                          <p:spTgt spid="2">
                                            <p:txEl>
                                              <p:pRg st="10" end="10"/>
                                            </p:txEl>
                                          </p:spTgt>
                                        </p:tgtEl>
                                      </p:cBhvr>
                                    </p:animEffect>
                                    <p:anim calcmode="lin" valueType="num">
                                      <p:cBhvr>
                                        <p:cTn id="79" dur="1822" tmFilter="0,0; 0.14,0.36; 0.43,0.73; 0.71,0.91; 1.0,1.0">
                                          <p:stCondLst>
                                            <p:cond delay="0"/>
                                          </p:stCondLst>
                                        </p:cTn>
                                        <p:tgtEl>
                                          <p:spTgt spid="2">
                                            <p:txEl>
                                              <p:pRg st="10" end="10"/>
                                            </p:txEl>
                                          </p:spTgt>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2">
                                            <p:txEl>
                                              <p:pRg st="10" end="10"/>
                                            </p:txEl>
                                          </p:spTgt>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2">
                                            <p:txEl>
                                              <p:pRg st="10" end="10"/>
                                            </p:txEl>
                                          </p:spTgt>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2">
                                            <p:txEl>
                                              <p:pRg st="10" end="10"/>
                                            </p:txEl>
                                          </p:spTgt>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2">
                                            <p:txEl>
                                              <p:pRg st="10" end="10"/>
                                            </p:txEl>
                                          </p:spTgt>
                                        </p:tgtEl>
                                        <p:attrNameLst>
                                          <p:attrName>ppt_y</p:attrName>
                                        </p:attrNameLst>
                                      </p:cBhvr>
                                      <p:tavLst>
                                        <p:tav tm="0" fmla="#ppt_y-sin(pi*$)/81">
                                          <p:val>
                                            <p:fltVal val="0"/>
                                          </p:val>
                                        </p:tav>
                                        <p:tav tm="100000">
                                          <p:val>
                                            <p:fltVal val="1"/>
                                          </p:val>
                                        </p:tav>
                                      </p:tavLst>
                                    </p:anim>
                                    <p:animScale>
                                      <p:cBhvr>
                                        <p:cTn id="84" dur="26">
                                          <p:stCondLst>
                                            <p:cond delay="650"/>
                                          </p:stCondLst>
                                        </p:cTn>
                                        <p:tgtEl>
                                          <p:spTgt spid="2">
                                            <p:txEl>
                                              <p:pRg st="10" end="10"/>
                                            </p:txEl>
                                          </p:spTgt>
                                        </p:tgtEl>
                                      </p:cBhvr>
                                      <p:to x="100000" y="60000"/>
                                    </p:animScale>
                                    <p:animScale>
                                      <p:cBhvr>
                                        <p:cTn id="85" dur="166" decel="50000">
                                          <p:stCondLst>
                                            <p:cond delay="676"/>
                                          </p:stCondLst>
                                        </p:cTn>
                                        <p:tgtEl>
                                          <p:spTgt spid="2">
                                            <p:txEl>
                                              <p:pRg st="10" end="10"/>
                                            </p:txEl>
                                          </p:spTgt>
                                        </p:tgtEl>
                                      </p:cBhvr>
                                      <p:to x="100000" y="100000"/>
                                    </p:animScale>
                                    <p:animScale>
                                      <p:cBhvr>
                                        <p:cTn id="86" dur="26">
                                          <p:stCondLst>
                                            <p:cond delay="1312"/>
                                          </p:stCondLst>
                                        </p:cTn>
                                        <p:tgtEl>
                                          <p:spTgt spid="2">
                                            <p:txEl>
                                              <p:pRg st="10" end="10"/>
                                            </p:txEl>
                                          </p:spTgt>
                                        </p:tgtEl>
                                      </p:cBhvr>
                                      <p:to x="100000" y="80000"/>
                                    </p:animScale>
                                    <p:animScale>
                                      <p:cBhvr>
                                        <p:cTn id="87" dur="166" decel="50000">
                                          <p:stCondLst>
                                            <p:cond delay="1338"/>
                                          </p:stCondLst>
                                        </p:cTn>
                                        <p:tgtEl>
                                          <p:spTgt spid="2">
                                            <p:txEl>
                                              <p:pRg st="10" end="10"/>
                                            </p:txEl>
                                          </p:spTgt>
                                        </p:tgtEl>
                                      </p:cBhvr>
                                      <p:to x="100000" y="100000"/>
                                    </p:animScale>
                                    <p:animScale>
                                      <p:cBhvr>
                                        <p:cTn id="88" dur="26">
                                          <p:stCondLst>
                                            <p:cond delay="1642"/>
                                          </p:stCondLst>
                                        </p:cTn>
                                        <p:tgtEl>
                                          <p:spTgt spid="2">
                                            <p:txEl>
                                              <p:pRg st="10" end="10"/>
                                            </p:txEl>
                                          </p:spTgt>
                                        </p:tgtEl>
                                      </p:cBhvr>
                                      <p:to x="100000" y="90000"/>
                                    </p:animScale>
                                    <p:animScale>
                                      <p:cBhvr>
                                        <p:cTn id="89" dur="166" decel="50000">
                                          <p:stCondLst>
                                            <p:cond delay="1668"/>
                                          </p:stCondLst>
                                        </p:cTn>
                                        <p:tgtEl>
                                          <p:spTgt spid="2">
                                            <p:txEl>
                                              <p:pRg st="10" end="10"/>
                                            </p:txEl>
                                          </p:spTgt>
                                        </p:tgtEl>
                                      </p:cBhvr>
                                      <p:to x="100000" y="100000"/>
                                    </p:animScale>
                                    <p:animScale>
                                      <p:cBhvr>
                                        <p:cTn id="90" dur="26">
                                          <p:stCondLst>
                                            <p:cond delay="1808"/>
                                          </p:stCondLst>
                                        </p:cTn>
                                        <p:tgtEl>
                                          <p:spTgt spid="2">
                                            <p:txEl>
                                              <p:pRg st="10" end="10"/>
                                            </p:txEl>
                                          </p:spTgt>
                                        </p:tgtEl>
                                      </p:cBhvr>
                                      <p:to x="100000" y="95000"/>
                                    </p:animScale>
                                    <p:animScale>
                                      <p:cBhvr>
                                        <p:cTn id="91" dur="166" decel="50000">
                                          <p:stCondLst>
                                            <p:cond delay="1834"/>
                                          </p:stCondLst>
                                        </p:cTn>
                                        <p:tgtEl>
                                          <p:spTgt spid="2">
                                            <p:txEl>
                                              <p:pRg st="10" end="10"/>
                                            </p:txEl>
                                          </p:spTgt>
                                        </p:tgtEl>
                                      </p:cBhvr>
                                      <p:to x="100000" y="100000"/>
                                    </p:animScale>
                                  </p:childTnLst>
                                </p:cTn>
                              </p:par>
                              <p:par>
                                <p:cTn id="92" presetID="26" presetClass="entr" presetSubtype="0" fill="hold" nodeType="withEffect">
                                  <p:stCondLst>
                                    <p:cond delay="0"/>
                                  </p:stCondLst>
                                  <p:childTnLst>
                                    <p:set>
                                      <p:cBhvr>
                                        <p:cTn id="93" dur="1" fill="hold">
                                          <p:stCondLst>
                                            <p:cond delay="0"/>
                                          </p:stCondLst>
                                        </p:cTn>
                                        <p:tgtEl>
                                          <p:spTgt spid="2">
                                            <p:txEl>
                                              <p:pRg st="12" end="12"/>
                                            </p:txEl>
                                          </p:spTgt>
                                        </p:tgtEl>
                                        <p:attrNameLst>
                                          <p:attrName>style.visibility</p:attrName>
                                        </p:attrNameLst>
                                      </p:cBhvr>
                                      <p:to>
                                        <p:strVal val="visible"/>
                                      </p:to>
                                    </p:set>
                                    <p:animEffect transition="in" filter="wipe(down)">
                                      <p:cBhvr>
                                        <p:cTn id="94" dur="580">
                                          <p:stCondLst>
                                            <p:cond delay="0"/>
                                          </p:stCondLst>
                                        </p:cTn>
                                        <p:tgtEl>
                                          <p:spTgt spid="2">
                                            <p:txEl>
                                              <p:pRg st="12" end="12"/>
                                            </p:txEl>
                                          </p:spTgt>
                                        </p:tgtEl>
                                      </p:cBhvr>
                                    </p:animEffect>
                                    <p:anim calcmode="lin" valueType="num">
                                      <p:cBhvr>
                                        <p:cTn id="95" dur="1822" tmFilter="0,0; 0.14,0.36; 0.43,0.73; 0.71,0.91; 1.0,1.0">
                                          <p:stCondLst>
                                            <p:cond delay="0"/>
                                          </p:stCondLst>
                                        </p:cTn>
                                        <p:tgtEl>
                                          <p:spTgt spid="2">
                                            <p:txEl>
                                              <p:pRg st="12" end="12"/>
                                            </p:txEl>
                                          </p:spTgt>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2">
                                            <p:txEl>
                                              <p:pRg st="12" end="12"/>
                                            </p:txEl>
                                          </p:spTgt>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2">
                                            <p:txEl>
                                              <p:pRg st="12" end="12"/>
                                            </p:txEl>
                                          </p:spTgt>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2">
                                            <p:txEl>
                                              <p:pRg st="12" end="12"/>
                                            </p:txEl>
                                          </p:spTgt>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2">
                                            <p:txEl>
                                              <p:pRg st="12" end="12"/>
                                            </p:txEl>
                                          </p:spTgt>
                                        </p:tgtEl>
                                        <p:attrNameLst>
                                          <p:attrName>ppt_y</p:attrName>
                                        </p:attrNameLst>
                                      </p:cBhvr>
                                      <p:tavLst>
                                        <p:tav tm="0" fmla="#ppt_y-sin(pi*$)/81">
                                          <p:val>
                                            <p:fltVal val="0"/>
                                          </p:val>
                                        </p:tav>
                                        <p:tav tm="100000">
                                          <p:val>
                                            <p:fltVal val="1"/>
                                          </p:val>
                                        </p:tav>
                                      </p:tavLst>
                                    </p:anim>
                                    <p:animScale>
                                      <p:cBhvr>
                                        <p:cTn id="100" dur="26">
                                          <p:stCondLst>
                                            <p:cond delay="650"/>
                                          </p:stCondLst>
                                        </p:cTn>
                                        <p:tgtEl>
                                          <p:spTgt spid="2">
                                            <p:txEl>
                                              <p:pRg st="12" end="12"/>
                                            </p:txEl>
                                          </p:spTgt>
                                        </p:tgtEl>
                                      </p:cBhvr>
                                      <p:to x="100000" y="60000"/>
                                    </p:animScale>
                                    <p:animScale>
                                      <p:cBhvr>
                                        <p:cTn id="101" dur="166" decel="50000">
                                          <p:stCondLst>
                                            <p:cond delay="676"/>
                                          </p:stCondLst>
                                        </p:cTn>
                                        <p:tgtEl>
                                          <p:spTgt spid="2">
                                            <p:txEl>
                                              <p:pRg st="12" end="12"/>
                                            </p:txEl>
                                          </p:spTgt>
                                        </p:tgtEl>
                                      </p:cBhvr>
                                      <p:to x="100000" y="100000"/>
                                    </p:animScale>
                                    <p:animScale>
                                      <p:cBhvr>
                                        <p:cTn id="102" dur="26">
                                          <p:stCondLst>
                                            <p:cond delay="1312"/>
                                          </p:stCondLst>
                                        </p:cTn>
                                        <p:tgtEl>
                                          <p:spTgt spid="2">
                                            <p:txEl>
                                              <p:pRg st="12" end="12"/>
                                            </p:txEl>
                                          </p:spTgt>
                                        </p:tgtEl>
                                      </p:cBhvr>
                                      <p:to x="100000" y="80000"/>
                                    </p:animScale>
                                    <p:animScale>
                                      <p:cBhvr>
                                        <p:cTn id="103" dur="166" decel="50000">
                                          <p:stCondLst>
                                            <p:cond delay="1338"/>
                                          </p:stCondLst>
                                        </p:cTn>
                                        <p:tgtEl>
                                          <p:spTgt spid="2">
                                            <p:txEl>
                                              <p:pRg st="12" end="12"/>
                                            </p:txEl>
                                          </p:spTgt>
                                        </p:tgtEl>
                                      </p:cBhvr>
                                      <p:to x="100000" y="100000"/>
                                    </p:animScale>
                                    <p:animScale>
                                      <p:cBhvr>
                                        <p:cTn id="104" dur="26">
                                          <p:stCondLst>
                                            <p:cond delay="1642"/>
                                          </p:stCondLst>
                                        </p:cTn>
                                        <p:tgtEl>
                                          <p:spTgt spid="2">
                                            <p:txEl>
                                              <p:pRg st="12" end="12"/>
                                            </p:txEl>
                                          </p:spTgt>
                                        </p:tgtEl>
                                      </p:cBhvr>
                                      <p:to x="100000" y="90000"/>
                                    </p:animScale>
                                    <p:animScale>
                                      <p:cBhvr>
                                        <p:cTn id="105" dur="166" decel="50000">
                                          <p:stCondLst>
                                            <p:cond delay="1668"/>
                                          </p:stCondLst>
                                        </p:cTn>
                                        <p:tgtEl>
                                          <p:spTgt spid="2">
                                            <p:txEl>
                                              <p:pRg st="12" end="12"/>
                                            </p:txEl>
                                          </p:spTgt>
                                        </p:tgtEl>
                                      </p:cBhvr>
                                      <p:to x="100000" y="100000"/>
                                    </p:animScale>
                                    <p:animScale>
                                      <p:cBhvr>
                                        <p:cTn id="106" dur="26">
                                          <p:stCondLst>
                                            <p:cond delay="1808"/>
                                          </p:stCondLst>
                                        </p:cTn>
                                        <p:tgtEl>
                                          <p:spTgt spid="2">
                                            <p:txEl>
                                              <p:pRg st="12" end="12"/>
                                            </p:txEl>
                                          </p:spTgt>
                                        </p:tgtEl>
                                      </p:cBhvr>
                                      <p:to x="100000" y="95000"/>
                                    </p:animScale>
                                    <p:animScale>
                                      <p:cBhvr>
                                        <p:cTn id="107" dur="166" decel="50000">
                                          <p:stCondLst>
                                            <p:cond delay="1834"/>
                                          </p:stCondLst>
                                        </p:cTn>
                                        <p:tgtEl>
                                          <p:spTgt spid="2">
                                            <p:txEl>
                                              <p:pRg st="12" end="1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A0343F-AF16-428E-80E8-EF3073065D35}"/>
              </a:ext>
            </a:extLst>
          </p:cNvPr>
          <p:cNvSpPr txBox="1"/>
          <p:nvPr/>
        </p:nvSpPr>
        <p:spPr>
          <a:xfrm>
            <a:off x="193040" y="190033"/>
            <a:ext cx="10424159" cy="7355860"/>
          </a:xfrm>
          <a:prstGeom prst="rect">
            <a:avLst/>
          </a:prstGeom>
          <a:noFill/>
        </p:spPr>
        <p:txBody>
          <a:bodyPr wrap="square" rtlCol="0">
            <a:spAutoFit/>
          </a:bodyPr>
          <a:lstStyle/>
          <a:p>
            <a:pPr algn="ctr"/>
            <a:r>
              <a:rPr lang="en-IN" dirty="0"/>
              <a:t>	</a:t>
            </a:r>
            <a:r>
              <a:rPr lang="en-IN" sz="5400" u="sng" dirty="0">
                <a:latin typeface="Colonna MT" pitchFamily="82" charset="0"/>
              </a:rPr>
              <a:t>APPLICATION</a:t>
            </a:r>
            <a:r>
              <a:rPr lang="en-IN" sz="60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lgerian" pitchFamily="82" charset="0"/>
              </a:rPr>
              <a:t> </a:t>
            </a:r>
          </a:p>
          <a:p>
            <a:pPr algn="ctr"/>
            <a:endParaRPr lang="en-IN" dirty="0"/>
          </a:p>
          <a:p>
            <a:pPr marL="457200" indent="-457200" algn="just">
              <a:buFont typeface="Wingdings" pitchFamily="2" charset="2"/>
              <a:buChar char="ü"/>
            </a:pPr>
            <a:endParaRPr lang="en-IN" sz="3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lgerian" pitchFamily="82" charset="0"/>
            </a:endParaRPr>
          </a:p>
          <a:p>
            <a:pPr marL="457200" indent="-457200" algn="just">
              <a:buFont typeface="Wingdings" pitchFamily="2" charset="2"/>
              <a:buChar char="ü"/>
            </a:pPr>
            <a:r>
              <a:rPr lang="en-IN" sz="3200" dirty="0">
                <a:latin typeface="Comic Sans MS" panose="030F0702030302020204" pitchFamily="66" charset="0"/>
              </a:rPr>
              <a:t>Cargo bicycles used for delivery service in dense urban environments</a:t>
            </a:r>
          </a:p>
          <a:p>
            <a:pPr marL="571500" indent="-571500" algn="just">
              <a:buFont typeface="Wingdings" pitchFamily="2" charset="2"/>
              <a:buChar char="ü"/>
            </a:pPr>
            <a:endParaRPr lang="en-IN" sz="3200" dirty="0">
              <a:latin typeface="Comic Sans MS" panose="030F0702030302020204" pitchFamily="66" charset="0"/>
            </a:endParaRPr>
          </a:p>
          <a:p>
            <a:pPr marL="571500" indent="-571500" algn="just">
              <a:buFont typeface="Wingdings" pitchFamily="2" charset="2"/>
              <a:buChar char="ü"/>
            </a:pPr>
            <a:endParaRPr lang="en-IN" sz="3200" dirty="0">
              <a:latin typeface="Comic Sans MS" panose="030F0702030302020204" pitchFamily="66" charset="0"/>
            </a:endParaRPr>
          </a:p>
          <a:p>
            <a:pPr marL="571500" indent="-571500" algn="just">
              <a:buFont typeface="Wingdings" pitchFamily="2" charset="2"/>
              <a:buChar char="ü"/>
            </a:pPr>
            <a:r>
              <a:rPr lang="en-IN" sz="3200" dirty="0">
                <a:latin typeface="Comic Sans MS" panose="030F0702030302020204" pitchFamily="66" charset="0"/>
              </a:rPr>
              <a:t>Food vending in high foot traffic areas</a:t>
            </a:r>
          </a:p>
          <a:p>
            <a:pPr algn="just"/>
            <a:endParaRPr lang="en-IN" sz="3200" dirty="0">
              <a:latin typeface="Comic Sans MS" panose="030F0702030302020204" pitchFamily="66" charset="0"/>
            </a:endParaRPr>
          </a:p>
          <a:p>
            <a:pPr marL="571500" indent="-571500" algn="just">
              <a:buFont typeface="Wingdings" pitchFamily="2" charset="2"/>
              <a:buChar char="ü"/>
            </a:pPr>
            <a:endParaRPr lang="en-IN" sz="3200" dirty="0">
              <a:latin typeface="Comic Sans MS" panose="030F0702030302020204" pitchFamily="66" charset="0"/>
            </a:endParaRPr>
          </a:p>
          <a:p>
            <a:pPr marL="571500" indent="-571500" algn="just">
              <a:buFont typeface="Wingdings" pitchFamily="2" charset="2"/>
              <a:buChar char="ü"/>
            </a:pPr>
            <a:r>
              <a:rPr lang="en-IN" sz="3200" dirty="0">
                <a:latin typeface="Comic Sans MS" panose="030F0702030302020204" pitchFamily="66" charset="0"/>
              </a:rPr>
              <a:t>Also able to work or provide service as a mini transport vehicle</a:t>
            </a:r>
          </a:p>
          <a:p>
            <a:endParaRPr lang="en-IN" dirty="0"/>
          </a:p>
          <a:p>
            <a:endParaRPr lang="en-IN" dirty="0"/>
          </a:p>
          <a:p>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17347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p:cTn id="7"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2000"/>
                                        <p:tgtEl>
                                          <p:spTgt spid="2">
                                            <p:txEl>
                                              <p:pRg st="0" end="0"/>
                                            </p:txEl>
                                          </p:spTgt>
                                        </p:tgtEl>
                                      </p:cBhvr>
                                    </p:animEffect>
                                    <p:anim calcmode="lin" valueType="num">
                                      <p:cBhvr>
                                        <p:cTn id="16" dur="2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17" dur="2000" fill="hold"/>
                                        <p:tgtEl>
                                          <p:spTgt spid="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80">
                                          <p:stCondLst>
                                            <p:cond delay="0"/>
                                          </p:stCondLst>
                                        </p:cTn>
                                        <p:tgtEl>
                                          <p:spTgt spid="2">
                                            <p:txEl>
                                              <p:pRg st="6" end="6"/>
                                            </p:txEl>
                                          </p:spTgt>
                                        </p:tgtEl>
                                      </p:cBhvr>
                                    </p:animEffect>
                                    <p:anim calcmode="lin" valueType="num">
                                      <p:cBhvr>
                                        <p:cTn id="23" dur="1822" tmFilter="0,0; 0.14,0.36; 0.43,0.73; 0.71,0.91; 1.0,1.0">
                                          <p:stCondLst>
                                            <p:cond delay="0"/>
                                          </p:stCondLst>
                                        </p:cTn>
                                        <p:tgtEl>
                                          <p:spTgt spid="2">
                                            <p:txEl>
                                              <p:pRg st="6" end="6"/>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
                                            <p:txEl>
                                              <p:pRg st="6" end="6"/>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
                                            <p:txEl>
                                              <p:pRg st="6" end="6"/>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
                                            <p:txEl>
                                              <p:pRg st="6" end="6"/>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
                                            <p:txEl>
                                              <p:pRg st="6" end="6"/>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2">
                                            <p:txEl>
                                              <p:pRg st="6" end="6"/>
                                            </p:txEl>
                                          </p:spTgt>
                                        </p:tgtEl>
                                      </p:cBhvr>
                                      <p:to x="100000" y="60000"/>
                                    </p:animScale>
                                    <p:animScale>
                                      <p:cBhvr>
                                        <p:cTn id="29" dur="166" decel="50000">
                                          <p:stCondLst>
                                            <p:cond delay="676"/>
                                          </p:stCondLst>
                                        </p:cTn>
                                        <p:tgtEl>
                                          <p:spTgt spid="2">
                                            <p:txEl>
                                              <p:pRg st="6" end="6"/>
                                            </p:txEl>
                                          </p:spTgt>
                                        </p:tgtEl>
                                      </p:cBhvr>
                                      <p:to x="100000" y="100000"/>
                                    </p:animScale>
                                    <p:animScale>
                                      <p:cBhvr>
                                        <p:cTn id="30" dur="26">
                                          <p:stCondLst>
                                            <p:cond delay="1312"/>
                                          </p:stCondLst>
                                        </p:cTn>
                                        <p:tgtEl>
                                          <p:spTgt spid="2">
                                            <p:txEl>
                                              <p:pRg st="6" end="6"/>
                                            </p:txEl>
                                          </p:spTgt>
                                        </p:tgtEl>
                                      </p:cBhvr>
                                      <p:to x="100000" y="80000"/>
                                    </p:animScale>
                                    <p:animScale>
                                      <p:cBhvr>
                                        <p:cTn id="31" dur="166" decel="50000">
                                          <p:stCondLst>
                                            <p:cond delay="1338"/>
                                          </p:stCondLst>
                                        </p:cTn>
                                        <p:tgtEl>
                                          <p:spTgt spid="2">
                                            <p:txEl>
                                              <p:pRg st="6" end="6"/>
                                            </p:txEl>
                                          </p:spTgt>
                                        </p:tgtEl>
                                      </p:cBhvr>
                                      <p:to x="100000" y="100000"/>
                                    </p:animScale>
                                    <p:animScale>
                                      <p:cBhvr>
                                        <p:cTn id="32" dur="26">
                                          <p:stCondLst>
                                            <p:cond delay="1642"/>
                                          </p:stCondLst>
                                        </p:cTn>
                                        <p:tgtEl>
                                          <p:spTgt spid="2">
                                            <p:txEl>
                                              <p:pRg st="6" end="6"/>
                                            </p:txEl>
                                          </p:spTgt>
                                        </p:tgtEl>
                                      </p:cBhvr>
                                      <p:to x="100000" y="90000"/>
                                    </p:animScale>
                                    <p:animScale>
                                      <p:cBhvr>
                                        <p:cTn id="33" dur="166" decel="50000">
                                          <p:stCondLst>
                                            <p:cond delay="1668"/>
                                          </p:stCondLst>
                                        </p:cTn>
                                        <p:tgtEl>
                                          <p:spTgt spid="2">
                                            <p:txEl>
                                              <p:pRg st="6" end="6"/>
                                            </p:txEl>
                                          </p:spTgt>
                                        </p:tgtEl>
                                      </p:cBhvr>
                                      <p:to x="100000" y="100000"/>
                                    </p:animScale>
                                    <p:animScale>
                                      <p:cBhvr>
                                        <p:cTn id="34" dur="26">
                                          <p:stCondLst>
                                            <p:cond delay="1808"/>
                                          </p:stCondLst>
                                        </p:cTn>
                                        <p:tgtEl>
                                          <p:spTgt spid="2">
                                            <p:txEl>
                                              <p:pRg st="6" end="6"/>
                                            </p:txEl>
                                          </p:spTgt>
                                        </p:tgtEl>
                                      </p:cBhvr>
                                      <p:to x="100000" y="95000"/>
                                    </p:animScale>
                                    <p:animScale>
                                      <p:cBhvr>
                                        <p:cTn id="35" dur="166" decel="50000">
                                          <p:stCondLst>
                                            <p:cond delay="1834"/>
                                          </p:stCondLst>
                                        </p:cTn>
                                        <p:tgtEl>
                                          <p:spTgt spid="2">
                                            <p:txEl>
                                              <p:pRg st="6" end="6"/>
                                            </p:txEl>
                                          </p:spTgt>
                                        </p:tgtEl>
                                      </p:cBhvr>
                                      <p:to x="100000" y="100000"/>
                                    </p:animScale>
                                  </p:childTnLst>
                                </p:cTn>
                              </p:par>
                              <p:par>
                                <p:cTn id="36" presetID="26"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wipe(down)">
                                      <p:cBhvr>
                                        <p:cTn id="38" dur="580">
                                          <p:stCondLst>
                                            <p:cond delay="0"/>
                                          </p:stCondLst>
                                        </p:cTn>
                                        <p:tgtEl>
                                          <p:spTgt spid="2">
                                            <p:txEl>
                                              <p:pRg st="9" end="9"/>
                                            </p:txEl>
                                          </p:spTgt>
                                        </p:tgtEl>
                                      </p:cBhvr>
                                    </p:animEffect>
                                    <p:anim calcmode="lin" valueType="num">
                                      <p:cBhvr>
                                        <p:cTn id="39" dur="1822" tmFilter="0,0; 0.14,0.36; 0.43,0.73; 0.71,0.91; 1.0,1.0">
                                          <p:stCondLst>
                                            <p:cond delay="0"/>
                                          </p:stCondLst>
                                        </p:cTn>
                                        <p:tgtEl>
                                          <p:spTgt spid="2">
                                            <p:txEl>
                                              <p:pRg st="9" end="9"/>
                                            </p:txEl>
                                          </p:spTgt>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2">
                                            <p:txEl>
                                              <p:pRg st="9" end="9"/>
                                            </p:txEl>
                                          </p:spTgt>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2">
                                            <p:txEl>
                                              <p:pRg st="9" end="9"/>
                                            </p:txEl>
                                          </p:spTgt>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2">
                                            <p:txEl>
                                              <p:pRg st="9" end="9"/>
                                            </p:txEl>
                                          </p:spTgt>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2">
                                            <p:txEl>
                                              <p:pRg st="9" end="9"/>
                                            </p:txEl>
                                          </p:spTgt>
                                        </p:tgtEl>
                                        <p:attrNameLst>
                                          <p:attrName>ppt_y</p:attrName>
                                        </p:attrNameLst>
                                      </p:cBhvr>
                                      <p:tavLst>
                                        <p:tav tm="0" fmla="#ppt_y-sin(pi*$)/81">
                                          <p:val>
                                            <p:fltVal val="0"/>
                                          </p:val>
                                        </p:tav>
                                        <p:tav tm="100000">
                                          <p:val>
                                            <p:fltVal val="1"/>
                                          </p:val>
                                        </p:tav>
                                      </p:tavLst>
                                    </p:anim>
                                    <p:animScale>
                                      <p:cBhvr>
                                        <p:cTn id="44" dur="26">
                                          <p:stCondLst>
                                            <p:cond delay="650"/>
                                          </p:stCondLst>
                                        </p:cTn>
                                        <p:tgtEl>
                                          <p:spTgt spid="2">
                                            <p:txEl>
                                              <p:pRg st="9" end="9"/>
                                            </p:txEl>
                                          </p:spTgt>
                                        </p:tgtEl>
                                      </p:cBhvr>
                                      <p:to x="100000" y="60000"/>
                                    </p:animScale>
                                    <p:animScale>
                                      <p:cBhvr>
                                        <p:cTn id="45" dur="166" decel="50000">
                                          <p:stCondLst>
                                            <p:cond delay="676"/>
                                          </p:stCondLst>
                                        </p:cTn>
                                        <p:tgtEl>
                                          <p:spTgt spid="2">
                                            <p:txEl>
                                              <p:pRg st="9" end="9"/>
                                            </p:txEl>
                                          </p:spTgt>
                                        </p:tgtEl>
                                      </p:cBhvr>
                                      <p:to x="100000" y="100000"/>
                                    </p:animScale>
                                    <p:animScale>
                                      <p:cBhvr>
                                        <p:cTn id="46" dur="26">
                                          <p:stCondLst>
                                            <p:cond delay="1312"/>
                                          </p:stCondLst>
                                        </p:cTn>
                                        <p:tgtEl>
                                          <p:spTgt spid="2">
                                            <p:txEl>
                                              <p:pRg st="9" end="9"/>
                                            </p:txEl>
                                          </p:spTgt>
                                        </p:tgtEl>
                                      </p:cBhvr>
                                      <p:to x="100000" y="80000"/>
                                    </p:animScale>
                                    <p:animScale>
                                      <p:cBhvr>
                                        <p:cTn id="47" dur="166" decel="50000">
                                          <p:stCondLst>
                                            <p:cond delay="1338"/>
                                          </p:stCondLst>
                                        </p:cTn>
                                        <p:tgtEl>
                                          <p:spTgt spid="2">
                                            <p:txEl>
                                              <p:pRg st="9" end="9"/>
                                            </p:txEl>
                                          </p:spTgt>
                                        </p:tgtEl>
                                      </p:cBhvr>
                                      <p:to x="100000" y="100000"/>
                                    </p:animScale>
                                    <p:animScale>
                                      <p:cBhvr>
                                        <p:cTn id="48" dur="26">
                                          <p:stCondLst>
                                            <p:cond delay="1642"/>
                                          </p:stCondLst>
                                        </p:cTn>
                                        <p:tgtEl>
                                          <p:spTgt spid="2">
                                            <p:txEl>
                                              <p:pRg st="9" end="9"/>
                                            </p:txEl>
                                          </p:spTgt>
                                        </p:tgtEl>
                                      </p:cBhvr>
                                      <p:to x="100000" y="90000"/>
                                    </p:animScale>
                                    <p:animScale>
                                      <p:cBhvr>
                                        <p:cTn id="49" dur="166" decel="50000">
                                          <p:stCondLst>
                                            <p:cond delay="1668"/>
                                          </p:stCondLst>
                                        </p:cTn>
                                        <p:tgtEl>
                                          <p:spTgt spid="2">
                                            <p:txEl>
                                              <p:pRg st="9" end="9"/>
                                            </p:txEl>
                                          </p:spTgt>
                                        </p:tgtEl>
                                      </p:cBhvr>
                                      <p:to x="100000" y="100000"/>
                                    </p:animScale>
                                    <p:animScale>
                                      <p:cBhvr>
                                        <p:cTn id="50" dur="26">
                                          <p:stCondLst>
                                            <p:cond delay="1808"/>
                                          </p:stCondLst>
                                        </p:cTn>
                                        <p:tgtEl>
                                          <p:spTgt spid="2">
                                            <p:txEl>
                                              <p:pRg st="9" end="9"/>
                                            </p:txEl>
                                          </p:spTgt>
                                        </p:tgtEl>
                                      </p:cBhvr>
                                      <p:to x="100000" y="95000"/>
                                    </p:animScale>
                                    <p:animScale>
                                      <p:cBhvr>
                                        <p:cTn id="51" dur="166" decel="50000">
                                          <p:stCondLst>
                                            <p:cond delay="1834"/>
                                          </p:stCondLst>
                                        </p:cTn>
                                        <p:tgtEl>
                                          <p:spTgt spid="2">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D4EC18-E0F3-4EEE-A4DF-6797D9617219}"/>
              </a:ext>
            </a:extLst>
          </p:cNvPr>
          <p:cNvSpPr txBox="1"/>
          <p:nvPr/>
        </p:nvSpPr>
        <p:spPr>
          <a:xfrm>
            <a:off x="288926" y="275204"/>
            <a:ext cx="11632998" cy="923330"/>
          </a:xfrm>
          <a:prstGeom prst="rect">
            <a:avLst/>
          </a:prstGeom>
          <a:noFill/>
        </p:spPr>
        <p:txBody>
          <a:bodyPr wrap="square" rtlCol="0">
            <a:spAutoFit/>
          </a:bodyPr>
          <a:lstStyle/>
          <a:p>
            <a:pPr algn="ctr"/>
            <a:r>
              <a:rPr lang="en-IN" sz="5400" u="sng" dirty="0">
                <a:latin typeface="Colonna MT" pitchFamily="82" charset="0"/>
              </a:rPr>
              <a:t>RESEARCH PAPER </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09711984"/>
              </p:ext>
            </p:extLst>
          </p:nvPr>
        </p:nvGraphicFramePr>
        <p:xfrm>
          <a:off x="992037" y="1347947"/>
          <a:ext cx="10041147" cy="4967931"/>
        </p:xfrm>
        <a:graphic>
          <a:graphicData uri="http://schemas.openxmlformats.org/drawingml/2006/table">
            <a:tbl>
              <a:tblPr firstRow="1" firstCol="1" bandRow="1">
                <a:tableStyleId>{5C22544A-7EE6-4342-B048-85BDC9FD1C3A}</a:tableStyleId>
              </a:tblPr>
              <a:tblGrid>
                <a:gridCol w="3191689">
                  <a:extLst>
                    <a:ext uri="{9D8B030D-6E8A-4147-A177-3AD203B41FA5}">
                      <a16:colId xmlns:a16="http://schemas.microsoft.com/office/drawing/2014/main" val="20000"/>
                    </a:ext>
                  </a:extLst>
                </a:gridCol>
                <a:gridCol w="6849458">
                  <a:extLst>
                    <a:ext uri="{9D8B030D-6E8A-4147-A177-3AD203B41FA5}">
                      <a16:colId xmlns:a16="http://schemas.microsoft.com/office/drawing/2014/main" val="20001"/>
                    </a:ext>
                  </a:extLst>
                </a:gridCol>
              </a:tblGrid>
              <a:tr h="1914908">
                <a:tc>
                  <a:txBody>
                    <a:bodyPr/>
                    <a:lstStyle/>
                    <a:p>
                      <a:pPr algn="ctr">
                        <a:lnSpc>
                          <a:spcPct val="115000"/>
                        </a:lnSpc>
                        <a:spcAft>
                          <a:spcPts val="15"/>
                        </a:spcAft>
                      </a:pPr>
                      <a:r>
                        <a:rPr lang="en-IN" sz="1800" dirty="0">
                          <a:effectLst/>
                          <a:latin typeface="Comic Sans MS" panose="030F0702030302020204" pitchFamily="66" charset="0"/>
                        </a:rPr>
                        <a:t>Research paper printed in </a:t>
                      </a:r>
                      <a:r>
                        <a:rPr lang="en-IN" sz="1800" dirty="0" err="1">
                          <a:effectLst/>
                          <a:latin typeface="Comic Sans MS" panose="030F0702030302020204" pitchFamily="66" charset="0"/>
                        </a:rPr>
                        <a:t>Journel</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tc>
                  <a:txBody>
                    <a:bodyPr/>
                    <a:lstStyle/>
                    <a:p>
                      <a:pPr algn="ctr">
                        <a:lnSpc>
                          <a:spcPct val="115000"/>
                        </a:lnSpc>
                        <a:spcAft>
                          <a:spcPts val="1770"/>
                        </a:spcAft>
                      </a:pPr>
                      <a:r>
                        <a:rPr lang="en-IN" sz="1800" dirty="0">
                          <a:effectLst/>
                          <a:latin typeface="Comic Sans MS" panose="030F0702030302020204" pitchFamily="66" charset="0"/>
                        </a:rPr>
                        <a:t>Sustainable city logistics- Making cargo cycles viable for urban freight transport Gabriele </a:t>
                      </a:r>
                      <a:r>
                        <a:rPr lang="en-IN" sz="1800" dirty="0" err="1">
                          <a:effectLst/>
                          <a:latin typeface="Comic Sans MS" panose="030F0702030302020204" pitchFamily="66" charset="0"/>
                        </a:rPr>
                        <a:t>Schliwa</a:t>
                      </a:r>
                      <a:r>
                        <a:rPr lang="en-IN" sz="1800" dirty="0">
                          <a:effectLst/>
                          <a:latin typeface="Comic Sans MS" panose="030F0702030302020204" pitchFamily="66" charset="0"/>
                        </a:rPr>
                        <a:t>, Richard Armitage, Sara Aziz, James Evans, Jasmine Rhoades</a:t>
                      </a:r>
                    </a:p>
                    <a:p>
                      <a:pPr algn="ctr">
                        <a:lnSpc>
                          <a:spcPct val="115000"/>
                        </a:lnSpc>
                        <a:spcAft>
                          <a:spcPts val="1770"/>
                        </a:spcAft>
                      </a:pPr>
                      <a:r>
                        <a:rPr lang="en-IN" sz="1800" dirty="0">
                          <a:effectLst/>
                          <a:latin typeface="Comic Sans MS" panose="030F0702030302020204" pitchFamily="66" charset="0"/>
                        </a:rPr>
                        <a:t>http://dx.doi.org/10.1016/j.rtbm.2015.02.001</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extLst>
                  <a:ext uri="{0D108BD9-81ED-4DB2-BD59-A6C34878D82A}">
                    <a16:rowId xmlns:a16="http://schemas.microsoft.com/office/drawing/2014/main" val="10000"/>
                  </a:ext>
                </a:extLst>
              </a:tr>
              <a:tr h="1428897">
                <a:tc>
                  <a:txBody>
                    <a:bodyPr/>
                    <a:lstStyle/>
                    <a:p>
                      <a:pPr algn="ctr">
                        <a:lnSpc>
                          <a:spcPct val="115000"/>
                        </a:lnSpc>
                        <a:spcAft>
                          <a:spcPts val="15"/>
                        </a:spcAft>
                      </a:pPr>
                      <a:r>
                        <a:rPr lang="en-IN" sz="1800">
                          <a:effectLst/>
                          <a:latin typeface="Comic Sans MS" panose="030F0702030302020204" pitchFamily="66" charset="0"/>
                        </a:rPr>
                        <a:t>Research paper printed in Journel</a:t>
                      </a:r>
                      <a:endParaRPr lang="en-IN" sz="1800">
                        <a:effectLst/>
                        <a:latin typeface="Comic Sans MS" panose="030F0702030302020204" pitchFamily="66" charset="0"/>
                        <a:ea typeface="Calibri" panose="020F0502020204030204" pitchFamily="34" charset="0"/>
                        <a:cs typeface="Mangal"/>
                      </a:endParaRPr>
                    </a:p>
                  </a:txBody>
                  <a:tcPr marL="68580" marR="68580" marT="0" marB="0" anchor="ctr"/>
                </a:tc>
                <a:tc>
                  <a:txBody>
                    <a:bodyPr/>
                    <a:lstStyle/>
                    <a:p>
                      <a:pPr algn="ctr">
                        <a:lnSpc>
                          <a:spcPct val="115000"/>
                        </a:lnSpc>
                        <a:spcAft>
                          <a:spcPts val="1770"/>
                        </a:spcAft>
                      </a:pPr>
                      <a:r>
                        <a:rPr lang="en-IN" sz="1800" dirty="0">
                          <a:effectLst/>
                          <a:latin typeface="Comic Sans MS" panose="030F0702030302020204" pitchFamily="66" charset="0"/>
                        </a:rPr>
                        <a:t>Design and Operation of an Urban Electric Courier Cargo Bike System-Tanja </a:t>
                      </a:r>
                      <a:r>
                        <a:rPr lang="en-IN" sz="1800" dirty="0" err="1">
                          <a:effectLst/>
                          <a:latin typeface="Comic Sans MS" panose="030F0702030302020204" pitchFamily="66" charset="0"/>
                        </a:rPr>
                        <a:t>neils</a:t>
                      </a:r>
                      <a:r>
                        <a:rPr lang="en-IN" sz="1800" dirty="0">
                          <a:effectLst/>
                          <a:latin typeface="Comic Sans MS" panose="030F0702030302020204" pitchFamily="66" charset="0"/>
                        </a:rPr>
                        <a:t>, Moritz </a:t>
                      </a:r>
                      <a:r>
                        <a:rPr lang="en-IN" sz="1800" dirty="0" err="1">
                          <a:effectLst/>
                          <a:latin typeface="Comic Sans MS" panose="030F0702030302020204" pitchFamily="66" charset="0"/>
                        </a:rPr>
                        <a:t>travis</a:t>
                      </a:r>
                      <a:r>
                        <a:rPr lang="en-IN" sz="1800" dirty="0">
                          <a:effectLst/>
                          <a:latin typeface="Comic Sans MS" panose="030F0702030302020204" pitchFamily="66" charset="0"/>
                        </a:rPr>
                        <a:t> </a:t>
                      </a:r>
                      <a:r>
                        <a:rPr lang="en-IN" sz="1800" dirty="0" err="1">
                          <a:effectLst/>
                          <a:latin typeface="Comic Sans MS" panose="030F0702030302020204" pitchFamily="66" charset="0"/>
                        </a:rPr>
                        <a:t>hof</a:t>
                      </a:r>
                      <a:r>
                        <a:rPr lang="en-IN" sz="1800" dirty="0">
                          <a:effectLst/>
                          <a:latin typeface="Comic Sans MS" panose="030F0702030302020204" pitchFamily="66" charset="0"/>
                        </a:rPr>
                        <a:t>, Klaus </a:t>
                      </a:r>
                      <a:r>
                        <a:rPr lang="en-IN" sz="1800" dirty="0" err="1">
                          <a:effectLst/>
                          <a:latin typeface="Comic Sans MS" panose="030F0702030302020204" pitchFamily="66" charset="0"/>
                        </a:rPr>
                        <a:t>bogenberger</a:t>
                      </a:r>
                      <a:endParaRPr lang="en-IN" sz="1800" dirty="0">
                        <a:effectLst/>
                        <a:latin typeface="Comic Sans MS" panose="030F0702030302020204" pitchFamily="66" charset="0"/>
                      </a:endParaRPr>
                    </a:p>
                    <a:p>
                      <a:pPr algn="ctr">
                        <a:lnSpc>
                          <a:spcPct val="115000"/>
                        </a:lnSpc>
                        <a:spcAft>
                          <a:spcPts val="1770"/>
                        </a:spcAft>
                      </a:pPr>
                      <a:r>
                        <a:rPr lang="en-IN" sz="1800" dirty="0">
                          <a:effectLst/>
                          <a:latin typeface="Comic Sans MS" panose="030F0702030302020204" pitchFamily="66" charset="0"/>
                        </a:rPr>
                        <a:t>https://10.1016/j.trpro.2019.06.038</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extLst>
                  <a:ext uri="{0D108BD9-81ED-4DB2-BD59-A6C34878D82A}">
                    <a16:rowId xmlns:a16="http://schemas.microsoft.com/office/drawing/2014/main" val="10001"/>
                  </a:ext>
                </a:extLst>
              </a:tr>
              <a:tr h="699248">
                <a:tc>
                  <a:txBody>
                    <a:bodyPr/>
                    <a:lstStyle/>
                    <a:p>
                      <a:pPr algn="ctr">
                        <a:lnSpc>
                          <a:spcPct val="115000"/>
                        </a:lnSpc>
                        <a:spcAft>
                          <a:spcPts val="15"/>
                        </a:spcAft>
                      </a:pPr>
                      <a:r>
                        <a:rPr lang="en-IN" sz="1800">
                          <a:effectLst/>
                          <a:latin typeface="Comic Sans MS" panose="030F0702030302020204" pitchFamily="66" charset="0"/>
                        </a:rPr>
                        <a:t>Research paper printed in Journel</a:t>
                      </a:r>
                      <a:endParaRPr lang="en-IN" sz="1800">
                        <a:effectLst/>
                        <a:latin typeface="Comic Sans MS" panose="030F0702030302020204" pitchFamily="66" charset="0"/>
                        <a:ea typeface="Calibri" panose="020F0502020204030204" pitchFamily="34" charset="0"/>
                        <a:cs typeface="Mangal"/>
                      </a:endParaRPr>
                    </a:p>
                  </a:txBody>
                  <a:tcPr marL="68580" marR="68580" marT="0" marB="0" anchor="ctr"/>
                </a:tc>
                <a:tc>
                  <a:txBody>
                    <a:bodyPr/>
                    <a:lstStyle/>
                    <a:p>
                      <a:pPr algn="ctr">
                        <a:lnSpc>
                          <a:spcPct val="115000"/>
                        </a:lnSpc>
                        <a:spcAft>
                          <a:spcPts val="15"/>
                        </a:spcAft>
                      </a:pPr>
                      <a:r>
                        <a:rPr lang="en-IN" sz="1800" dirty="0">
                          <a:effectLst/>
                          <a:latin typeface="Comic Sans MS" panose="030F0702030302020204" pitchFamily="66" charset="0"/>
                        </a:rPr>
                        <a:t>Design and development of modern electric bike</a:t>
                      </a:r>
                    </a:p>
                    <a:p>
                      <a:pPr algn="ctr">
                        <a:lnSpc>
                          <a:spcPct val="115000"/>
                        </a:lnSpc>
                        <a:spcAft>
                          <a:spcPts val="15"/>
                        </a:spcAft>
                      </a:pPr>
                      <a:r>
                        <a:rPr lang="en-IN" sz="1800" dirty="0">
                          <a:effectLst/>
                          <a:latin typeface="Comic Sans MS" panose="030F0702030302020204" pitchFamily="66" charset="0"/>
                        </a:rPr>
                        <a:t>ISSN: 2278-0181 Vol. 9 Issue 11</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extLst>
                  <a:ext uri="{0D108BD9-81ED-4DB2-BD59-A6C34878D82A}">
                    <a16:rowId xmlns:a16="http://schemas.microsoft.com/office/drawing/2014/main" val="10002"/>
                  </a:ext>
                </a:extLst>
              </a:tr>
              <a:tr h="699248">
                <a:tc>
                  <a:txBody>
                    <a:bodyPr/>
                    <a:lstStyle/>
                    <a:p>
                      <a:pPr algn="ctr">
                        <a:lnSpc>
                          <a:spcPct val="115000"/>
                        </a:lnSpc>
                        <a:spcAft>
                          <a:spcPts val="15"/>
                        </a:spcAft>
                      </a:pPr>
                      <a:r>
                        <a:rPr lang="en-IN" sz="1800">
                          <a:effectLst/>
                          <a:latin typeface="Comic Sans MS" panose="030F0702030302020204" pitchFamily="66" charset="0"/>
                        </a:rPr>
                        <a:t>Research paper printed in Journel</a:t>
                      </a:r>
                      <a:endParaRPr lang="en-IN" sz="1800">
                        <a:effectLst/>
                        <a:latin typeface="Comic Sans MS" panose="030F0702030302020204" pitchFamily="66" charset="0"/>
                        <a:ea typeface="Calibri" panose="020F0502020204030204" pitchFamily="34" charset="0"/>
                        <a:cs typeface="Mangal"/>
                      </a:endParaRPr>
                    </a:p>
                  </a:txBody>
                  <a:tcPr marL="68580" marR="68580" marT="0" marB="0" anchor="ctr"/>
                </a:tc>
                <a:tc>
                  <a:txBody>
                    <a:bodyPr/>
                    <a:lstStyle/>
                    <a:p>
                      <a:pPr algn="ctr">
                        <a:lnSpc>
                          <a:spcPct val="115000"/>
                        </a:lnSpc>
                        <a:spcAft>
                          <a:spcPts val="15"/>
                        </a:spcAft>
                      </a:pPr>
                      <a:r>
                        <a:rPr lang="en-IN" sz="1800" dirty="0">
                          <a:effectLst/>
                          <a:latin typeface="Comic Sans MS" panose="030F0702030302020204" pitchFamily="66" charset="0"/>
                        </a:rPr>
                        <a:t>Design and Fabrication of Detachable Cargo Bicycle Trolley cum Hand Truck</a:t>
                      </a:r>
                    </a:p>
                    <a:p>
                      <a:pPr algn="ctr">
                        <a:lnSpc>
                          <a:spcPct val="115000"/>
                        </a:lnSpc>
                        <a:spcAft>
                          <a:spcPts val="15"/>
                        </a:spcAft>
                      </a:pPr>
                      <a:r>
                        <a:rPr lang="en-IN" sz="1800" dirty="0">
                          <a:effectLst/>
                          <a:latin typeface="Comic Sans MS" panose="030F0702030302020204" pitchFamily="66" charset="0"/>
                        </a:rPr>
                        <a:t>ISSN (online): 2349-784XVolume 4 | Issue 10</a:t>
                      </a:r>
                      <a:endParaRPr lang="en-IN" sz="1800" dirty="0">
                        <a:effectLst/>
                        <a:latin typeface="Comic Sans MS" panose="030F0702030302020204" pitchFamily="66" charset="0"/>
                        <a:ea typeface="Calibri" panose="020F0502020204030204" pitchFamily="34" charset="0"/>
                        <a:cs typeface="Mangal"/>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8699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DD6934-2B41-447E-88C4-5F156E82CCF1}"/>
              </a:ext>
            </a:extLst>
          </p:cNvPr>
          <p:cNvSpPr txBox="1"/>
          <p:nvPr/>
        </p:nvSpPr>
        <p:spPr>
          <a:xfrm>
            <a:off x="193041" y="346229"/>
            <a:ext cx="11809906" cy="6093976"/>
          </a:xfrm>
          <a:prstGeom prst="rect">
            <a:avLst/>
          </a:prstGeom>
          <a:noFill/>
        </p:spPr>
        <p:txBody>
          <a:bodyPr wrap="square" rtlCol="0">
            <a:spAutoFit/>
          </a:bodyPr>
          <a:lstStyle/>
          <a:p>
            <a:pPr algn="ctr"/>
            <a:r>
              <a:rPr lang="en-IN" sz="5400" u="sng" dirty="0">
                <a:latin typeface="Colonna MT" pitchFamily="82" charset="0"/>
              </a:rPr>
              <a:t>CONCLUSION</a:t>
            </a:r>
            <a:r>
              <a:rPr lang="en-IN" sz="5400" dirty="0">
                <a:latin typeface="Colonna MT" pitchFamily="82" charset="0"/>
              </a:rPr>
              <a:t> </a:t>
            </a:r>
          </a:p>
          <a:p>
            <a:pPr algn="just"/>
            <a:r>
              <a:rPr lang="en-IN" sz="2800" b="1" dirty="0">
                <a:latin typeface="Colonna MT" pitchFamily="82" charset="0"/>
              </a:rPr>
              <a:t>	</a:t>
            </a:r>
          </a:p>
          <a:p>
            <a:pPr algn="just"/>
            <a:r>
              <a:rPr lang="en-IN" sz="2800" b="1" dirty="0">
                <a:latin typeface="Bradley Hand ITC" pitchFamily="66" charset="0"/>
              </a:rPr>
              <a:t>			</a:t>
            </a:r>
            <a:r>
              <a:rPr lang="en-IN" sz="2800" b="1" dirty="0">
                <a:effectLst>
                  <a:outerShdw blurRad="38100" dist="38100" dir="2700000" algn="tl">
                    <a:srgbClr val="000000">
                      <a:alpha val="43137"/>
                    </a:srgbClr>
                  </a:outerShdw>
                </a:effectLst>
                <a:latin typeface="Bradley Hand ITC" pitchFamily="66" charset="0"/>
              </a:rPr>
              <a:t>After explaining the concept of our project </a:t>
            </a:r>
            <a:r>
              <a:rPr lang="en-IN" sz="2800" b="1" dirty="0" err="1">
                <a:effectLst>
                  <a:outerShdw blurRad="38100" dist="38100" dir="2700000" algn="tl">
                    <a:srgbClr val="000000">
                      <a:alpha val="43137"/>
                    </a:srgbClr>
                  </a:outerShdw>
                </a:effectLst>
                <a:latin typeface="Bradley Hand ITC" pitchFamily="66" charset="0"/>
              </a:rPr>
              <a:t>i.E</a:t>
            </a:r>
            <a:r>
              <a:rPr lang="en-IN" sz="2800" b="1" dirty="0">
                <a:effectLst>
                  <a:outerShdw blurRad="38100" dist="38100" dir="2700000" algn="tl">
                    <a:srgbClr val="000000">
                      <a:alpha val="43137"/>
                    </a:srgbClr>
                  </a:outerShdw>
                </a:effectLst>
                <a:latin typeface="Bradley Hand ITC" pitchFamily="66" charset="0"/>
              </a:rPr>
              <a:t>  modification in cargo bicycle , </a:t>
            </a:r>
          </a:p>
          <a:p>
            <a:pPr algn="just"/>
            <a:r>
              <a:rPr lang="en-IN" sz="2800" b="1" dirty="0">
                <a:effectLst>
                  <a:outerShdw blurRad="38100" dist="38100" dir="2700000" algn="tl">
                    <a:srgbClr val="000000">
                      <a:alpha val="43137"/>
                    </a:srgbClr>
                  </a:outerShdw>
                </a:effectLst>
                <a:latin typeface="Bradley Hand ITC" pitchFamily="66" charset="0"/>
              </a:rPr>
              <a:t>			</a:t>
            </a:r>
          </a:p>
          <a:p>
            <a:pPr algn="just"/>
            <a:r>
              <a:rPr lang="en-IN" sz="2800" b="1" dirty="0">
                <a:effectLst>
                  <a:outerShdw blurRad="38100" dist="38100" dir="2700000" algn="tl">
                    <a:srgbClr val="000000">
                      <a:alpha val="43137"/>
                    </a:srgbClr>
                  </a:outerShdw>
                </a:effectLst>
                <a:latin typeface="Bradley Hand ITC" pitchFamily="66" charset="0"/>
              </a:rPr>
              <a:t>			We conclude that , it is latest and one of the best modification in cargo bicycle , which is made in order to reduce the length(size) of the cargo bicycle by keeping the weight sustainable or loading capacity  as it is</a:t>
            </a:r>
          </a:p>
          <a:p>
            <a:pPr algn="just"/>
            <a:r>
              <a:rPr lang="en-IN" sz="2800" b="1" dirty="0">
                <a:effectLst>
                  <a:outerShdw blurRad="38100" dist="38100" dir="2700000" algn="tl">
                    <a:srgbClr val="000000">
                      <a:alpha val="43137"/>
                    </a:srgbClr>
                  </a:outerShdw>
                </a:effectLst>
                <a:latin typeface="Bradley Hand ITC" pitchFamily="66" charset="0"/>
              </a:rPr>
              <a:t>			Also it is modification because in this we are  making  the compact and convertible  model of the cargo bicycle , that’s why we called it , convertible cargo bicycle</a:t>
            </a:r>
          </a:p>
          <a:p>
            <a:pPr algn="just"/>
            <a:r>
              <a:rPr lang="en-IN" sz="2800" b="1" dirty="0">
                <a:effectLst>
                  <a:outerShdw blurRad="38100" dist="38100" dir="2700000" algn="tl">
                    <a:srgbClr val="000000">
                      <a:alpha val="43137"/>
                    </a:srgbClr>
                  </a:outerShdw>
                </a:effectLst>
                <a:latin typeface="Bradley Hand ITC" pitchFamily="66" charset="0"/>
              </a:rPr>
              <a:t>			This project step towards to research on the environment friendly transportation.</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44206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p:cTn id="7"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2" end="2"/>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p:cTn id="13"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14"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15"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16" dur="1000"/>
                                        <p:tgtEl>
                                          <p:spTgt spid="2">
                                            <p:txEl>
                                              <p:pRg st="3" end="3"/>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p:cTn id="19"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0"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21"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22" dur="1000"/>
                                        <p:tgtEl>
                                          <p:spTgt spid="2">
                                            <p:txEl>
                                              <p:pRg st="4" end="4"/>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p:cTn id="25"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26"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27"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28" dur="1000"/>
                                        <p:tgtEl>
                                          <p:spTgt spid="2">
                                            <p:txEl>
                                              <p:pRg st="5" end="5"/>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p:cTn id="31" dur="10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2" dur="1000" fill="hold"/>
                                        <p:tgtEl>
                                          <p:spTgt spid="2">
                                            <p:txEl>
                                              <p:pRg st="6" end="6"/>
                                            </p:txEl>
                                          </p:spTgt>
                                        </p:tgtEl>
                                        <p:attrNameLst>
                                          <p:attrName>ppt_h</p:attrName>
                                        </p:attrNameLst>
                                      </p:cBhvr>
                                      <p:tavLst>
                                        <p:tav tm="0">
                                          <p:val>
                                            <p:fltVal val="0"/>
                                          </p:val>
                                        </p:tav>
                                        <p:tav tm="100000">
                                          <p:val>
                                            <p:strVal val="#ppt_h"/>
                                          </p:val>
                                        </p:tav>
                                      </p:tavLst>
                                    </p:anim>
                                    <p:anim calcmode="lin" valueType="num">
                                      <p:cBhvr>
                                        <p:cTn id="33" dur="1000" fill="hold"/>
                                        <p:tgtEl>
                                          <p:spTgt spid="2">
                                            <p:txEl>
                                              <p:pRg st="6" end="6"/>
                                            </p:txEl>
                                          </p:spTgt>
                                        </p:tgtEl>
                                        <p:attrNameLst>
                                          <p:attrName>style.rotation</p:attrName>
                                        </p:attrNameLst>
                                      </p:cBhvr>
                                      <p:tavLst>
                                        <p:tav tm="0">
                                          <p:val>
                                            <p:fltVal val="90"/>
                                          </p:val>
                                        </p:tav>
                                        <p:tav tm="100000">
                                          <p:val>
                                            <p:fltVal val="0"/>
                                          </p:val>
                                        </p:tav>
                                      </p:tavLst>
                                    </p:anim>
                                    <p:animEffect transition="in" filter="fade">
                                      <p:cBhvr>
                                        <p:cTn id="34" dur="1000"/>
                                        <p:tgtEl>
                                          <p:spTgt spid="2">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wipe(down)">
                                      <p:cBhvr>
                                        <p:cTn id="39" dur="580">
                                          <p:stCondLst>
                                            <p:cond delay="0"/>
                                          </p:stCondLst>
                                        </p:cTn>
                                        <p:tgtEl>
                                          <p:spTgt spid="2">
                                            <p:txEl>
                                              <p:pRg st="0" end="0"/>
                                            </p:txEl>
                                          </p:spTgt>
                                        </p:tgtEl>
                                      </p:cBhvr>
                                    </p:animEffect>
                                    <p:anim calcmode="lin" valueType="num">
                                      <p:cBhvr>
                                        <p:cTn id="40"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2">
                                            <p:txEl>
                                              <p:pRg st="0" end="0"/>
                                            </p:txEl>
                                          </p:spTgt>
                                        </p:tgtEl>
                                      </p:cBhvr>
                                      <p:to x="100000" y="60000"/>
                                    </p:animScale>
                                    <p:animScale>
                                      <p:cBhvr>
                                        <p:cTn id="46" dur="166" decel="50000">
                                          <p:stCondLst>
                                            <p:cond delay="676"/>
                                          </p:stCondLst>
                                        </p:cTn>
                                        <p:tgtEl>
                                          <p:spTgt spid="2">
                                            <p:txEl>
                                              <p:pRg st="0" end="0"/>
                                            </p:txEl>
                                          </p:spTgt>
                                        </p:tgtEl>
                                      </p:cBhvr>
                                      <p:to x="100000" y="100000"/>
                                    </p:animScale>
                                    <p:animScale>
                                      <p:cBhvr>
                                        <p:cTn id="47" dur="26">
                                          <p:stCondLst>
                                            <p:cond delay="1312"/>
                                          </p:stCondLst>
                                        </p:cTn>
                                        <p:tgtEl>
                                          <p:spTgt spid="2">
                                            <p:txEl>
                                              <p:pRg st="0" end="0"/>
                                            </p:txEl>
                                          </p:spTgt>
                                        </p:tgtEl>
                                      </p:cBhvr>
                                      <p:to x="100000" y="80000"/>
                                    </p:animScale>
                                    <p:animScale>
                                      <p:cBhvr>
                                        <p:cTn id="48" dur="166" decel="50000">
                                          <p:stCondLst>
                                            <p:cond delay="1338"/>
                                          </p:stCondLst>
                                        </p:cTn>
                                        <p:tgtEl>
                                          <p:spTgt spid="2">
                                            <p:txEl>
                                              <p:pRg st="0" end="0"/>
                                            </p:txEl>
                                          </p:spTgt>
                                        </p:tgtEl>
                                      </p:cBhvr>
                                      <p:to x="100000" y="100000"/>
                                    </p:animScale>
                                    <p:animScale>
                                      <p:cBhvr>
                                        <p:cTn id="49" dur="26">
                                          <p:stCondLst>
                                            <p:cond delay="1642"/>
                                          </p:stCondLst>
                                        </p:cTn>
                                        <p:tgtEl>
                                          <p:spTgt spid="2">
                                            <p:txEl>
                                              <p:pRg st="0" end="0"/>
                                            </p:txEl>
                                          </p:spTgt>
                                        </p:tgtEl>
                                      </p:cBhvr>
                                      <p:to x="100000" y="90000"/>
                                    </p:animScale>
                                    <p:animScale>
                                      <p:cBhvr>
                                        <p:cTn id="50" dur="166" decel="50000">
                                          <p:stCondLst>
                                            <p:cond delay="1668"/>
                                          </p:stCondLst>
                                        </p:cTn>
                                        <p:tgtEl>
                                          <p:spTgt spid="2">
                                            <p:txEl>
                                              <p:pRg st="0" end="0"/>
                                            </p:txEl>
                                          </p:spTgt>
                                        </p:tgtEl>
                                      </p:cBhvr>
                                      <p:to x="100000" y="100000"/>
                                    </p:animScale>
                                    <p:animScale>
                                      <p:cBhvr>
                                        <p:cTn id="51" dur="26">
                                          <p:stCondLst>
                                            <p:cond delay="1808"/>
                                          </p:stCondLst>
                                        </p:cTn>
                                        <p:tgtEl>
                                          <p:spTgt spid="2">
                                            <p:txEl>
                                              <p:pRg st="0" end="0"/>
                                            </p:txEl>
                                          </p:spTgt>
                                        </p:tgtEl>
                                      </p:cBhvr>
                                      <p:to x="100000" y="95000"/>
                                    </p:animScale>
                                    <p:animScale>
                                      <p:cBhvr>
                                        <p:cTn id="52"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17654" y="1302589"/>
            <a:ext cx="5917720" cy="4339650"/>
          </a:xfrm>
          <a:prstGeom prst="rect">
            <a:avLst/>
          </a:prstGeom>
          <a:noFill/>
        </p:spPr>
        <p:txBody>
          <a:bodyPr wrap="square" rtlCol="0">
            <a:spAutoFit/>
          </a:bodyPr>
          <a:lstStyle/>
          <a:p>
            <a:pPr algn="ctr"/>
            <a:r>
              <a:rPr lang="en-IN" sz="13800" u="sng" dirty="0">
                <a:latin typeface="Algerian" panose="04020705040A02060702" pitchFamily="82" charset="0"/>
              </a:rPr>
              <a:t>Thank You !</a:t>
            </a:r>
          </a:p>
        </p:txBody>
      </p:sp>
    </p:spTree>
    <p:extLst>
      <p:ext uri="{BB962C8B-B14F-4D97-AF65-F5344CB8AC3E}">
        <p14:creationId xmlns:p14="http://schemas.microsoft.com/office/powerpoint/2010/main" val="334812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anim calcmode="lin" valueType="num">
                                      <p:cBhvr>
                                        <p:cTn id="8" dur="2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CF79CC-69B8-4E39-867D-4DF2FE861487}"/>
              </a:ext>
            </a:extLst>
          </p:cNvPr>
          <p:cNvSpPr txBox="1"/>
          <p:nvPr/>
        </p:nvSpPr>
        <p:spPr>
          <a:xfrm>
            <a:off x="838017" y="1077754"/>
            <a:ext cx="10153292" cy="5170646"/>
          </a:xfrm>
          <a:prstGeom prst="rect">
            <a:avLst/>
          </a:prstGeom>
          <a:noFill/>
        </p:spPr>
        <p:txBody>
          <a:bodyPr wrap="square" rtlCol="0">
            <a:spAutoFit/>
          </a:bodyPr>
          <a:lstStyle/>
          <a:p>
            <a:pPr algn="ctr"/>
            <a:r>
              <a:rPr lang="en-IN" sz="6600" b="1" u="sng" dirty="0">
                <a:ln w="6600">
                  <a:solidFill>
                    <a:schemeClr val="accent2"/>
                  </a:solidFill>
                  <a:prstDash val="solid"/>
                </a:ln>
                <a:solidFill>
                  <a:srgbClr val="FFFFFF"/>
                </a:solidFill>
                <a:effectLst>
                  <a:outerShdw dist="38100" dir="2700000" algn="tl" rotWithShape="0">
                    <a:schemeClr val="accent2"/>
                  </a:outerShdw>
                </a:effectLst>
                <a:latin typeface="Colonna MT" pitchFamily="82" charset="0"/>
              </a:rPr>
              <a:t>PROBLEM STATEMENT</a:t>
            </a:r>
          </a:p>
          <a:p>
            <a:pPr algn="ctr"/>
            <a:endParaRPr lang="en-IN"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itchFamily="34" charset="0"/>
              </a:rPr>
              <a:t>     </a:t>
            </a:r>
            <a:r>
              <a:rPr lang="en-IN" sz="6000" b="1" dirty="0">
                <a:ln w="0"/>
                <a:effectLst>
                  <a:outerShdw blurRad="38100" dist="19050" dir="2700000" algn="tl" rotWithShape="0">
                    <a:schemeClr val="dk1">
                      <a:alpha val="40000"/>
                    </a:schemeClr>
                  </a:outerShdw>
                </a:effectLst>
                <a:latin typeface="Imprint MT Shadow" pitchFamily="82" charset="0"/>
              </a:rPr>
              <a:t>MODIFICATION IN</a:t>
            </a:r>
          </a:p>
          <a:p>
            <a:r>
              <a:rPr lang="en-IN" sz="6000" b="1" dirty="0">
                <a:ln w="0"/>
                <a:effectLst>
                  <a:outerShdw blurRad="38100" dist="19050" dir="2700000" algn="tl" rotWithShape="0">
                    <a:schemeClr val="dk1">
                      <a:alpha val="40000"/>
                    </a:schemeClr>
                  </a:outerShdw>
                </a:effectLst>
                <a:latin typeface="Imprint MT Shadow" pitchFamily="82" charset="0"/>
              </a:rPr>
              <a:t>        CARGO BICYCLE </a:t>
            </a:r>
          </a:p>
          <a:p>
            <a:pPr algn="ctr"/>
            <a:endParaRPr lang="en-IN" sz="66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53057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additive="base">
                                        <p:cTn id="12"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 calcmode="lin" valueType="num">
                                      <p:cBhvr additive="base">
                                        <p:cTn id="16"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B05970-E53A-4E88-AAAC-BD8ABA6D2A5F}"/>
              </a:ext>
            </a:extLst>
          </p:cNvPr>
          <p:cNvSpPr txBox="1"/>
          <p:nvPr/>
        </p:nvSpPr>
        <p:spPr>
          <a:xfrm>
            <a:off x="400648" y="562139"/>
            <a:ext cx="10226711" cy="5632311"/>
          </a:xfrm>
          <a:prstGeom prst="rect">
            <a:avLst/>
          </a:prstGeom>
          <a:noFill/>
        </p:spPr>
        <p:txBody>
          <a:bodyPr wrap="square" rtlCol="0">
            <a:spAutoFit/>
          </a:bodyPr>
          <a:lstStyle/>
          <a:p>
            <a:pPr algn="ctr"/>
            <a:r>
              <a:rPr lang="en-IN" sz="6000" b="1" u="sng" dirty="0">
                <a:ln w="0"/>
                <a:effectLst>
                  <a:outerShdw blurRad="38100" dist="25400" dir="5400000" algn="ctr" rotWithShape="0">
                    <a:srgbClr val="6E747A">
                      <a:alpha val="43000"/>
                    </a:srgbClr>
                  </a:outerShdw>
                </a:effectLst>
                <a:latin typeface="Colonna MT" pitchFamily="82" charset="0"/>
              </a:rPr>
              <a:t>OBJECTIVE</a:t>
            </a:r>
            <a:r>
              <a:rPr lang="en-IN" sz="6000" b="1" u="sng" dirty="0">
                <a:latin typeface="Colonna MT" pitchFamily="82" charset="0"/>
              </a:rPr>
              <a:t> </a:t>
            </a:r>
          </a:p>
          <a:p>
            <a:pPr algn="just"/>
            <a:endParaRPr lang="en-IN" sz="3200" dirty="0"/>
          </a:p>
          <a:p>
            <a:pPr marL="571500" indent="-571500" algn="just">
              <a:buFont typeface="Wingdings" pitchFamily="2" charset="2"/>
              <a:buChar char="q"/>
            </a:pPr>
            <a:r>
              <a:rPr lang="en-IN" sz="3200" u="sng" dirty="0">
                <a:latin typeface="Comic Sans MS" panose="030F0702030302020204" pitchFamily="66" charset="0"/>
              </a:rPr>
              <a:t>To modify the  bicycle in order to decrease  too long length and size of the cargo bicycle , also to  make it convertible from city mode  to cargo mode at the time of work only.</a:t>
            </a:r>
          </a:p>
          <a:p>
            <a:pPr marL="571500" indent="-571500" algn="just">
              <a:buFont typeface="Wingdings" pitchFamily="2" charset="2"/>
              <a:buChar char="q"/>
            </a:pPr>
            <a:endParaRPr lang="en-IN" sz="3200" u="sng" dirty="0">
              <a:latin typeface="Comic Sans MS" panose="030F0702030302020204" pitchFamily="66" charset="0"/>
            </a:endParaRPr>
          </a:p>
          <a:p>
            <a:pPr marL="571500" indent="-571500" algn="just">
              <a:buFont typeface="Wingdings" pitchFamily="2" charset="2"/>
              <a:buChar char="q"/>
            </a:pPr>
            <a:r>
              <a:rPr lang="en-IN" sz="3200" u="sng" dirty="0">
                <a:latin typeface="Comic Sans MS" panose="030F0702030302020204" pitchFamily="66" charset="0"/>
              </a:rPr>
              <a:t>To develop the normal bicycle for use  as a small transport vehicle as a sustainable solution for urban logistic.</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28879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80">
                                          <p:stCondLst>
                                            <p:cond delay="0"/>
                                          </p:stCondLst>
                                        </p:cTn>
                                        <p:tgtEl>
                                          <p:spTgt spid="2">
                                            <p:txEl>
                                              <p:pRg st="2" end="2"/>
                                            </p:txEl>
                                          </p:spTgt>
                                        </p:tgtEl>
                                      </p:cBhvr>
                                    </p:animEffect>
                                    <p:anim calcmode="lin" valueType="num">
                                      <p:cBhvr>
                                        <p:cTn id="13" dur="1822"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xEl>
                                              <p:pRg st="2" end="2"/>
                                            </p:txEl>
                                          </p:spTgt>
                                        </p:tgtEl>
                                      </p:cBhvr>
                                      <p:to x="100000" y="60000"/>
                                    </p:animScale>
                                    <p:animScale>
                                      <p:cBhvr>
                                        <p:cTn id="19" dur="166" decel="50000">
                                          <p:stCondLst>
                                            <p:cond delay="676"/>
                                          </p:stCondLst>
                                        </p:cTn>
                                        <p:tgtEl>
                                          <p:spTgt spid="2">
                                            <p:txEl>
                                              <p:pRg st="2" end="2"/>
                                            </p:txEl>
                                          </p:spTgt>
                                        </p:tgtEl>
                                      </p:cBhvr>
                                      <p:to x="100000" y="100000"/>
                                    </p:animScale>
                                    <p:animScale>
                                      <p:cBhvr>
                                        <p:cTn id="20" dur="26">
                                          <p:stCondLst>
                                            <p:cond delay="1312"/>
                                          </p:stCondLst>
                                        </p:cTn>
                                        <p:tgtEl>
                                          <p:spTgt spid="2">
                                            <p:txEl>
                                              <p:pRg st="2" end="2"/>
                                            </p:txEl>
                                          </p:spTgt>
                                        </p:tgtEl>
                                      </p:cBhvr>
                                      <p:to x="100000" y="80000"/>
                                    </p:animScale>
                                    <p:animScale>
                                      <p:cBhvr>
                                        <p:cTn id="21" dur="166" decel="50000">
                                          <p:stCondLst>
                                            <p:cond delay="1338"/>
                                          </p:stCondLst>
                                        </p:cTn>
                                        <p:tgtEl>
                                          <p:spTgt spid="2">
                                            <p:txEl>
                                              <p:pRg st="2" end="2"/>
                                            </p:txEl>
                                          </p:spTgt>
                                        </p:tgtEl>
                                      </p:cBhvr>
                                      <p:to x="100000" y="100000"/>
                                    </p:animScale>
                                    <p:animScale>
                                      <p:cBhvr>
                                        <p:cTn id="22" dur="26">
                                          <p:stCondLst>
                                            <p:cond delay="1642"/>
                                          </p:stCondLst>
                                        </p:cTn>
                                        <p:tgtEl>
                                          <p:spTgt spid="2">
                                            <p:txEl>
                                              <p:pRg st="2" end="2"/>
                                            </p:txEl>
                                          </p:spTgt>
                                        </p:tgtEl>
                                      </p:cBhvr>
                                      <p:to x="100000" y="90000"/>
                                    </p:animScale>
                                    <p:animScale>
                                      <p:cBhvr>
                                        <p:cTn id="23" dur="166" decel="50000">
                                          <p:stCondLst>
                                            <p:cond delay="1668"/>
                                          </p:stCondLst>
                                        </p:cTn>
                                        <p:tgtEl>
                                          <p:spTgt spid="2">
                                            <p:txEl>
                                              <p:pRg st="2" end="2"/>
                                            </p:txEl>
                                          </p:spTgt>
                                        </p:tgtEl>
                                      </p:cBhvr>
                                      <p:to x="100000" y="100000"/>
                                    </p:animScale>
                                    <p:animScale>
                                      <p:cBhvr>
                                        <p:cTn id="24" dur="26">
                                          <p:stCondLst>
                                            <p:cond delay="1808"/>
                                          </p:stCondLst>
                                        </p:cTn>
                                        <p:tgtEl>
                                          <p:spTgt spid="2">
                                            <p:txEl>
                                              <p:pRg st="2" end="2"/>
                                            </p:txEl>
                                          </p:spTgt>
                                        </p:tgtEl>
                                      </p:cBhvr>
                                      <p:to x="100000" y="95000"/>
                                    </p:animScale>
                                    <p:animScale>
                                      <p:cBhvr>
                                        <p:cTn id="25" dur="166" decel="50000">
                                          <p:stCondLst>
                                            <p:cond delay="1834"/>
                                          </p:stCondLst>
                                        </p:cTn>
                                        <p:tgtEl>
                                          <p:spTgt spid="2">
                                            <p:txEl>
                                              <p:pRg st="2" end="2"/>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wipe(down)">
                                      <p:cBhvr>
                                        <p:cTn id="30" dur="580">
                                          <p:stCondLst>
                                            <p:cond delay="0"/>
                                          </p:stCondLst>
                                        </p:cTn>
                                        <p:tgtEl>
                                          <p:spTgt spid="2">
                                            <p:txEl>
                                              <p:pRg st="4" end="4"/>
                                            </p:txEl>
                                          </p:spTgt>
                                        </p:tgtEl>
                                      </p:cBhvr>
                                    </p:animEffect>
                                    <p:anim calcmode="lin" valueType="num">
                                      <p:cBhvr>
                                        <p:cTn id="31"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2">
                                            <p:txEl>
                                              <p:pRg st="4" end="4"/>
                                            </p:txEl>
                                          </p:spTgt>
                                        </p:tgtEl>
                                      </p:cBhvr>
                                      <p:to x="100000" y="60000"/>
                                    </p:animScale>
                                    <p:animScale>
                                      <p:cBhvr>
                                        <p:cTn id="37" dur="166" decel="50000">
                                          <p:stCondLst>
                                            <p:cond delay="676"/>
                                          </p:stCondLst>
                                        </p:cTn>
                                        <p:tgtEl>
                                          <p:spTgt spid="2">
                                            <p:txEl>
                                              <p:pRg st="4" end="4"/>
                                            </p:txEl>
                                          </p:spTgt>
                                        </p:tgtEl>
                                      </p:cBhvr>
                                      <p:to x="100000" y="100000"/>
                                    </p:animScale>
                                    <p:animScale>
                                      <p:cBhvr>
                                        <p:cTn id="38" dur="26">
                                          <p:stCondLst>
                                            <p:cond delay="1312"/>
                                          </p:stCondLst>
                                        </p:cTn>
                                        <p:tgtEl>
                                          <p:spTgt spid="2">
                                            <p:txEl>
                                              <p:pRg st="4" end="4"/>
                                            </p:txEl>
                                          </p:spTgt>
                                        </p:tgtEl>
                                      </p:cBhvr>
                                      <p:to x="100000" y="80000"/>
                                    </p:animScale>
                                    <p:animScale>
                                      <p:cBhvr>
                                        <p:cTn id="39" dur="166" decel="50000">
                                          <p:stCondLst>
                                            <p:cond delay="1338"/>
                                          </p:stCondLst>
                                        </p:cTn>
                                        <p:tgtEl>
                                          <p:spTgt spid="2">
                                            <p:txEl>
                                              <p:pRg st="4" end="4"/>
                                            </p:txEl>
                                          </p:spTgt>
                                        </p:tgtEl>
                                      </p:cBhvr>
                                      <p:to x="100000" y="100000"/>
                                    </p:animScale>
                                    <p:animScale>
                                      <p:cBhvr>
                                        <p:cTn id="40" dur="26">
                                          <p:stCondLst>
                                            <p:cond delay="1642"/>
                                          </p:stCondLst>
                                        </p:cTn>
                                        <p:tgtEl>
                                          <p:spTgt spid="2">
                                            <p:txEl>
                                              <p:pRg st="4" end="4"/>
                                            </p:txEl>
                                          </p:spTgt>
                                        </p:tgtEl>
                                      </p:cBhvr>
                                      <p:to x="100000" y="90000"/>
                                    </p:animScale>
                                    <p:animScale>
                                      <p:cBhvr>
                                        <p:cTn id="41" dur="166" decel="50000">
                                          <p:stCondLst>
                                            <p:cond delay="1668"/>
                                          </p:stCondLst>
                                        </p:cTn>
                                        <p:tgtEl>
                                          <p:spTgt spid="2">
                                            <p:txEl>
                                              <p:pRg st="4" end="4"/>
                                            </p:txEl>
                                          </p:spTgt>
                                        </p:tgtEl>
                                      </p:cBhvr>
                                      <p:to x="100000" y="100000"/>
                                    </p:animScale>
                                    <p:animScale>
                                      <p:cBhvr>
                                        <p:cTn id="42" dur="26">
                                          <p:stCondLst>
                                            <p:cond delay="1808"/>
                                          </p:stCondLst>
                                        </p:cTn>
                                        <p:tgtEl>
                                          <p:spTgt spid="2">
                                            <p:txEl>
                                              <p:pRg st="4" end="4"/>
                                            </p:txEl>
                                          </p:spTgt>
                                        </p:tgtEl>
                                      </p:cBhvr>
                                      <p:to x="100000" y="95000"/>
                                    </p:animScale>
                                    <p:animScale>
                                      <p:cBhvr>
                                        <p:cTn id="43" dur="166" decel="50000">
                                          <p:stCondLst>
                                            <p:cond delay="1834"/>
                                          </p:stCondLst>
                                        </p:cTn>
                                        <p:tgtEl>
                                          <p:spTgt spid="2">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5B805-3BD2-4F84-8C9B-7C4EC38FCC1A}"/>
              </a:ext>
            </a:extLst>
          </p:cNvPr>
          <p:cNvSpPr txBox="1"/>
          <p:nvPr/>
        </p:nvSpPr>
        <p:spPr>
          <a:xfrm>
            <a:off x="270852" y="66080"/>
            <a:ext cx="10163468" cy="5293757"/>
          </a:xfrm>
          <a:prstGeom prst="rect">
            <a:avLst/>
          </a:prstGeom>
          <a:noFill/>
        </p:spPr>
        <p:txBody>
          <a:bodyPr wrap="square" rtlCol="0">
            <a:spAutoFit/>
          </a:bodyPr>
          <a:lstStyle/>
          <a:p>
            <a:pPr algn="ctr"/>
            <a:endParaRPr lang="en-IN"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just"/>
            <a:endParaRPr lang="en-IN" sz="3600" dirty="0"/>
          </a:p>
          <a:p>
            <a:pPr algn="just"/>
            <a:r>
              <a:rPr lang="en-IN" sz="4800" u="sng" dirty="0">
                <a:latin typeface="Colonna MT" pitchFamily="82" charset="0"/>
              </a:rPr>
              <a:t>After completion of this project</a:t>
            </a:r>
            <a:r>
              <a:rPr lang="en-IN" sz="4800" dirty="0">
                <a:latin typeface="Colonna MT" pitchFamily="82" charset="0"/>
              </a:rPr>
              <a:t>, </a:t>
            </a:r>
          </a:p>
          <a:p>
            <a:pPr marL="571500" indent="-571500" algn="just">
              <a:buFont typeface="Wingdings" pitchFamily="2" charset="2"/>
              <a:buChar char="Ø"/>
            </a:pPr>
            <a:endParaRPr lang="en-IN" sz="3200" dirty="0">
              <a:latin typeface="Bahnschrift" pitchFamily="34" charset="0"/>
            </a:endParaRPr>
          </a:p>
          <a:p>
            <a:pPr marL="571500" indent="-571500" algn="just">
              <a:buFont typeface="Wingdings" pitchFamily="2" charset="2"/>
              <a:buChar char="Ø"/>
            </a:pPr>
            <a:r>
              <a:rPr lang="en-IN" sz="2800" dirty="0">
                <a:latin typeface="Comic Sans MS" panose="030F0702030302020204" pitchFamily="66" charset="0"/>
              </a:rPr>
              <a:t>We will able to make cargo cycle convertible from normal to cargo mode and vice versa .</a:t>
            </a:r>
          </a:p>
          <a:p>
            <a:pPr marL="571500" indent="-571500" algn="just">
              <a:buFont typeface="Wingdings" pitchFamily="2" charset="2"/>
              <a:buChar char="Ø"/>
            </a:pPr>
            <a:endParaRPr lang="en-IN" sz="2800" dirty="0">
              <a:latin typeface="Comic Sans MS" panose="030F0702030302020204" pitchFamily="66" charset="0"/>
            </a:endParaRPr>
          </a:p>
          <a:p>
            <a:pPr marL="571500" indent="-571500" algn="just">
              <a:buFont typeface="Wingdings" pitchFamily="2" charset="2"/>
              <a:buChar char="Ø"/>
            </a:pPr>
            <a:r>
              <a:rPr lang="en-IN" sz="2800" dirty="0">
                <a:latin typeface="Comic Sans MS" panose="030F0702030302020204" pitchFamily="66" charset="0"/>
              </a:rPr>
              <a:t>We will able to decrease the length of the cargo bicycle </a:t>
            </a:r>
          </a:p>
          <a:p>
            <a:pPr marL="571500" indent="-571500" algn="just">
              <a:buFont typeface="Wingdings" pitchFamily="2" charset="2"/>
              <a:buChar char="Ø"/>
            </a:pPr>
            <a:endParaRPr lang="en-IN" sz="2800" dirty="0">
              <a:latin typeface="Comic Sans MS" panose="030F0702030302020204" pitchFamily="66" charset="0"/>
            </a:endParaRPr>
          </a:p>
          <a:p>
            <a:pPr marL="571500" indent="-571500" algn="just">
              <a:buFont typeface="Wingdings" pitchFamily="2" charset="2"/>
              <a:buChar char="Ø"/>
            </a:pPr>
            <a:r>
              <a:rPr lang="en-IN" sz="2800" dirty="0">
                <a:latin typeface="Comic Sans MS" panose="030F0702030302020204" pitchFamily="66" charset="0"/>
              </a:rPr>
              <a:t>We will able to increase the speed of the cycle.</a:t>
            </a:r>
          </a:p>
          <a:p>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20824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circle(in)">
                                      <p:cBhvr>
                                        <p:cTn id="7" dur="20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wipe(down)">
                                      <p:cBhvr>
                                        <p:cTn id="12" dur="580">
                                          <p:stCondLst>
                                            <p:cond delay="0"/>
                                          </p:stCondLst>
                                        </p:cTn>
                                        <p:tgtEl>
                                          <p:spTgt spid="2">
                                            <p:txEl>
                                              <p:pRg st="4" end="4"/>
                                            </p:txEl>
                                          </p:spTgt>
                                        </p:tgtEl>
                                      </p:cBhvr>
                                    </p:animEffect>
                                    <p:anim calcmode="lin" valueType="num">
                                      <p:cBhvr>
                                        <p:cTn id="13" dur="1822"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xEl>
                                              <p:pRg st="4" end="4"/>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xEl>
                                              <p:pRg st="4" end="4"/>
                                            </p:txEl>
                                          </p:spTgt>
                                        </p:tgtEl>
                                      </p:cBhvr>
                                      <p:to x="100000" y="60000"/>
                                    </p:animScale>
                                    <p:animScale>
                                      <p:cBhvr>
                                        <p:cTn id="19" dur="166" decel="50000">
                                          <p:stCondLst>
                                            <p:cond delay="676"/>
                                          </p:stCondLst>
                                        </p:cTn>
                                        <p:tgtEl>
                                          <p:spTgt spid="2">
                                            <p:txEl>
                                              <p:pRg st="4" end="4"/>
                                            </p:txEl>
                                          </p:spTgt>
                                        </p:tgtEl>
                                      </p:cBhvr>
                                      <p:to x="100000" y="100000"/>
                                    </p:animScale>
                                    <p:animScale>
                                      <p:cBhvr>
                                        <p:cTn id="20" dur="26">
                                          <p:stCondLst>
                                            <p:cond delay="1312"/>
                                          </p:stCondLst>
                                        </p:cTn>
                                        <p:tgtEl>
                                          <p:spTgt spid="2">
                                            <p:txEl>
                                              <p:pRg st="4" end="4"/>
                                            </p:txEl>
                                          </p:spTgt>
                                        </p:tgtEl>
                                      </p:cBhvr>
                                      <p:to x="100000" y="80000"/>
                                    </p:animScale>
                                    <p:animScale>
                                      <p:cBhvr>
                                        <p:cTn id="21" dur="166" decel="50000">
                                          <p:stCondLst>
                                            <p:cond delay="1338"/>
                                          </p:stCondLst>
                                        </p:cTn>
                                        <p:tgtEl>
                                          <p:spTgt spid="2">
                                            <p:txEl>
                                              <p:pRg st="4" end="4"/>
                                            </p:txEl>
                                          </p:spTgt>
                                        </p:tgtEl>
                                      </p:cBhvr>
                                      <p:to x="100000" y="100000"/>
                                    </p:animScale>
                                    <p:animScale>
                                      <p:cBhvr>
                                        <p:cTn id="22" dur="26">
                                          <p:stCondLst>
                                            <p:cond delay="1642"/>
                                          </p:stCondLst>
                                        </p:cTn>
                                        <p:tgtEl>
                                          <p:spTgt spid="2">
                                            <p:txEl>
                                              <p:pRg st="4" end="4"/>
                                            </p:txEl>
                                          </p:spTgt>
                                        </p:tgtEl>
                                      </p:cBhvr>
                                      <p:to x="100000" y="90000"/>
                                    </p:animScale>
                                    <p:animScale>
                                      <p:cBhvr>
                                        <p:cTn id="23" dur="166" decel="50000">
                                          <p:stCondLst>
                                            <p:cond delay="1668"/>
                                          </p:stCondLst>
                                        </p:cTn>
                                        <p:tgtEl>
                                          <p:spTgt spid="2">
                                            <p:txEl>
                                              <p:pRg st="4" end="4"/>
                                            </p:txEl>
                                          </p:spTgt>
                                        </p:tgtEl>
                                      </p:cBhvr>
                                      <p:to x="100000" y="100000"/>
                                    </p:animScale>
                                    <p:animScale>
                                      <p:cBhvr>
                                        <p:cTn id="24" dur="26">
                                          <p:stCondLst>
                                            <p:cond delay="1808"/>
                                          </p:stCondLst>
                                        </p:cTn>
                                        <p:tgtEl>
                                          <p:spTgt spid="2">
                                            <p:txEl>
                                              <p:pRg st="4" end="4"/>
                                            </p:txEl>
                                          </p:spTgt>
                                        </p:tgtEl>
                                      </p:cBhvr>
                                      <p:to x="100000" y="95000"/>
                                    </p:animScale>
                                    <p:animScale>
                                      <p:cBhvr>
                                        <p:cTn id="25" dur="166" decel="50000">
                                          <p:stCondLst>
                                            <p:cond delay="1834"/>
                                          </p:stCondLst>
                                        </p:cTn>
                                        <p:tgtEl>
                                          <p:spTgt spid="2">
                                            <p:txEl>
                                              <p:pRg st="4" end="4"/>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wipe(down)">
                                      <p:cBhvr>
                                        <p:cTn id="30" dur="580">
                                          <p:stCondLst>
                                            <p:cond delay="0"/>
                                          </p:stCondLst>
                                        </p:cTn>
                                        <p:tgtEl>
                                          <p:spTgt spid="2">
                                            <p:txEl>
                                              <p:pRg st="6" end="6"/>
                                            </p:txEl>
                                          </p:spTgt>
                                        </p:tgtEl>
                                      </p:cBhvr>
                                    </p:animEffect>
                                    <p:anim calcmode="lin" valueType="num">
                                      <p:cBhvr>
                                        <p:cTn id="31" dur="1822" tmFilter="0,0; 0.14,0.36; 0.43,0.73; 0.71,0.91; 1.0,1.0">
                                          <p:stCondLst>
                                            <p:cond delay="0"/>
                                          </p:stCondLst>
                                        </p:cTn>
                                        <p:tgtEl>
                                          <p:spTgt spid="2">
                                            <p:txEl>
                                              <p:pRg st="6" end="6"/>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
                                            <p:txEl>
                                              <p:pRg st="6" end="6"/>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
                                            <p:txEl>
                                              <p:pRg st="6" end="6"/>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
                                            <p:txEl>
                                              <p:pRg st="6" end="6"/>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
                                            <p:txEl>
                                              <p:pRg st="6" end="6"/>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2">
                                            <p:txEl>
                                              <p:pRg st="6" end="6"/>
                                            </p:txEl>
                                          </p:spTgt>
                                        </p:tgtEl>
                                      </p:cBhvr>
                                      <p:to x="100000" y="60000"/>
                                    </p:animScale>
                                    <p:animScale>
                                      <p:cBhvr>
                                        <p:cTn id="37" dur="166" decel="50000">
                                          <p:stCondLst>
                                            <p:cond delay="676"/>
                                          </p:stCondLst>
                                        </p:cTn>
                                        <p:tgtEl>
                                          <p:spTgt spid="2">
                                            <p:txEl>
                                              <p:pRg st="6" end="6"/>
                                            </p:txEl>
                                          </p:spTgt>
                                        </p:tgtEl>
                                      </p:cBhvr>
                                      <p:to x="100000" y="100000"/>
                                    </p:animScale>
                                    <p:animScale>
                                      <p:cBhvr>
                                        <p:cTn id="38" dur="26">
                                          <p:stCondLst>
                                            <p:cond delay="1312"/>
                                          </p:stCondLst>
                                        </p:cTn>
                                        <p:tgtEl>
                                          <p:spTgt spid="2">
                                            <p:txEl>
                                              <p:pRg st="6" end="6"/>
                                            </p:txEl>
                                          </p:spTgt>
                                        </p:tgtEl>
                                      </p:cBhvr>
                                      <p:to x="100000" y="80000"/>
                                    </p:animScale>
                                    <p:animScale>
                                      <p:cBhvr>
                                        <p:cTn id="39" dur="166" decel="50000">
                                          <p:stCondLst>
                                            <p:cond delay="1338"/>
                                          </p:stCondLst>
                                        </p:cTn>
                                        <p:tgtEl>
                                          <p:spTgt spid="2">
                                            <p:txEl>
                                              <p:pRg st="6" end="6"/>
                                            </p:txEl>
                                          </p:spTgt>
                                        </p:tgtEl>
                                      </p:cBhvr>
                                      <p:to x="100000" y="100000"/>
                                    </p:animScale>
                                    <p:animScale>
                                      <p:cBhvr>
                                        <p:cTn id="40" dur="26">
                                          <p:stCondLst>
                                            <p:cond delay="1642"/>
                                          </p:stCondLst>
                                        </p:cTn>
                                        <p:tgtEl>
                                          <p:spTgt spid="2">
                                            <p:txEl>
                                              <p:pRg st="6" end="6"/>
                                            </p:txEl>
                                          </p:spTgt>
                                        </p:tgtEl>
                                      </p:cBhvr>
                                      <p:to x="100000" y="90000"/>
                                    </p:animScale>
                                    <p:animScale>
                                      <p:cBhvr>
                                        <p:cTn id="41" dur="166" decel="50000">
                                          <p:stCondLst>
                                            <p:cond delay="1668"/>
                                          </p:stCondLst>
                                        </p:cTn>
                                        <p:tgtEl>
                                          <p:spTgt spid="2">
                                            <p:txEl>
                                              <p:pRg st="6" end="6"/>
                                            </p:txEl>
                                          </p:spTgt>
                                        </p:tgtEl>
                                      </p:cBhvr>
                                      <p:to x="100000" y="100000"/>
                                    </p:animScale>
                                    <p:animScale>
                                      <p:cBhvr>
                                        <p:cTn id="42" dur="26">
                                          <p:stCondLst>
                                            <p:cond delay="1808"/>
                                          </p:stCondLst>
                                        </p:cTn>
                                        <p:tgtEl>
                                          <p:spTgt spid="2">
                                            <p:txEl>
                                              <p:pRg st="6" end="6"/>
                                            </p:txEl>
                                          </p:spTgt>
                                        </p:tgtEl>
                                      </p:cBhvr>
                                      <p:to x="100000" y="95000"/>
                                    </p:animScale>
                                    <p:animScale>
                                      <p:cBhvr>
                                        <p:cTn id="43" dur="166" decel="50000">
                                          <p:stCondLst>
                                            <p:cond delay="1834"/>
                                          </p:stCondLst>
                                        </p:cTn>
                                        <p:tgtEl>
                                          <p:spTgt spid="2">
                                            <p:txEl>
                                              <p:pRg st="6" end="6"/>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2">
                                            <p:txEl>
                                              <p:pRg st="8" end="8"/>
                                            </p:txEl>
                                          </p:spTgt>
                                        </p:tgtEl>
                                        <p:attrNameLst>
                                          <p:attrName>style.visibility</p:attrName>
                                        </p:attrNameLst>
                                      </p:cBhvr>
                                      <p:to>
                                        <p:strVal val="visible"/>
                                      </p:to>
                                    </p:set>
                                    <p:animEffect transition="in" filter="wipe(down)">
                                      <p:cBhvr>
                                        <p:cTn id="48" dur="580">
                                          <p:stCondLst>
                                            <p:cond delay="0"/>
                                          </p:stCondLst>
                                        </p:cTn>
                                        <p:tgtEl>
                                          <p:spTgt spid="2">
                                            <p:txEl>
                                              <p:pRg st="8" end="8"/>
                                            </p:txEl>
                                          </p:spTgt>
                                        </p:tgtEl>
                                      </p:cBhvr>
                                    </p:animEffect>
                                    <p:anim calcmode="lin" valueType="num">
                                      <p:cBhvr>
                                        <p:cTn id="49" dur="1822" tmFilter="0,0; 0.14,0.36; 0.43,0.73; 0.71,0.91; 1.0,1.0">
                                          <p:stCondLst>
                                            <p:cond delay="0"/>
                                          </p:stCondLst>
                                        </p:cTn>
                                        <p:tgtEl>
                                          <p:spTgt spid="2">
                                            <p:txEl>
                                              <p:pRg st="8" end="8"/>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2">
                                            <p:txEl>
                                              <p:pRg st="8" end="8"/>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2">
                                            <p:txEl>
                                              <p:pRg st="8" end="8"/>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2">
                                            <p:txEl>
                                              <p:pRg st="8" end="8"/>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2">
                                            <p:txEl>
                                              <p:pRg st="8" end="8"/>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2">
                                            <p:txEl>
                                              <p:pRg st="8" end="8"/>
                                            </p:txEl>
                                          </p:spTgt>
                                        </p:tgtEl>
                                      </p:cBhvr>
                                      <p:to x="100000" y="60000"/>
                                    </p:animScale>
                                    <p:animScale>
                                      <p:cBhvr>
                                        <p:cTn id="55" dur="166" decel="50000">
                                          <p:stCondLst>
                                            <p:cond delay="676"/>
                                          </p:stCondLst>
                                        </p:cTn>
                                        <p:tgtEl>
                                          <p:spTgt spid="2">
                                            <p:txEl>
                                              <p:pRg st="8" end="8"/>
                                            </p:txEl>
                                          </p:spTgt>
                                        </p:tgtEl>
                                      </p:cBhvr>
                                      <p:to x="100000" y="100000"/>
                                    </p:animScale>
                                    <p:animScale>
                                      <p:cBhvr>
                                        <p:cTn id="56" dur="26">
                                          <p:stCondLst>
                                            <p:cond delay="1312"/>
                                          </p:stCondLst>
                                        </p:cTn>
                                        <p:tgtEl>
                                          <p:spTgt spid="2">
                                            <p:txEl>
                                              <p:pRg st="8" end="8"/>
                                            </p:txEl>
                                          </p:spTgt>
                                        </p:tgtEl>
                                      </p:cBhvr>
                                      <p:to x="100000" y="80000"/>
                                    </p:animScale>
                                    <p:animScale>
                                      <p:cBhvr>
                                        <p:cTn id="57" dur="166" decel="50000">
                                          <p:stCondLst>
                                            <p:cond delay="1338"/>
                                          </p:stCondLst>
                                        </p:cTn>
                                        <p:tgtEl>
                                          <p:spTgt spid="2">
                                            <p:txEl>
                                              <p:pRg st="8" end="8"/>
                                            </p:txEl>
                                          </p:spTgt>
                                        </p:tgtEl>
                                      </p:cBhvr>
                                      <p:to x="100000" y="100000"/>
                                    </p:animScale>
                                    <p:animScale>
                                      <p:cBhvr>
                                        <p:cTn id="58" dur="26">
                                          <p:stCondLst>
                                            <p:cond delay="1642"/>
                                          </p:stCondLst>
                                        </p:cTn>
                                        <p:tgtEl>
                                          <p:spTgt spid="2">
                                            <p:txEl>
                                              <p:pRg st="8" end="8"/>
                                            </p:txEl>
                                          </p:spTgt>
                                        </p:tgtEl>
                                      </p:cBhvr>
                                      <p:to x="100000" y="90000"/>
                                    </p:animScale>
                                    <p:animScale>
                                      <p:cBhvr>
                                        <p:cTn id="59" dur="166" decel="50000">
                                          <p:stCondLst>
                                            <p:cond delay="1668"/>
                                          </p:stCondLst>
                                        </p:cTn>
                                        <p:tgtEl>
                                          <p:spTgt spid="2">
                                            <p:txEl>
                                              <p:pRg st="8" end="8"/>
                                            </p:txEl>
                                          </p:spTgt>
                                        </p:tgtEl>
                                      </p:cBhvr>
                                      <p:to x="100000" y="100000"/>
                                    </p:animScale>
                                    <p:animScale>
                                      <p:cBhvr>
                                        <p:cTn id="60" dur="26">
                                          <p:stCondLst>
                                            <p:cond delay="1808"/>
                                          </p:stCondLst>
                                        </p:cTn>
                                        <p:tgtEl>
                                          <p:spTgt spid="2">
                                            <p:txEl>
                                              <p:pRg st="8" end="8"/>
                                            </p:txEl>
                                          </p:spTgt>
                                        </p:tgtEl>
                                      </p:cBhvr>
                                      <p:to x="100000" y="95000"/>
                                    </p:animScale>
                                    <p:animScale>
                                      <p:cBhvr>
                                        <p:cTn id="61" dur="166" decel="50000">
                                          <p:stCondLst>
                                            <p:cond delay="1834"/>
                                          </p:stCondLst>
                                        </p:cTn>
                                        <p:tgtEl>
                                          <p:spTgt spid="2">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880" y="115978"/>
            <a:ext cx="10495280" cy="6309420"/>
          </a:xfrm>
          <a:prstGeom prst="rect">
            <a:avLst/>
          </a:prstGeom>
          <a:noFill/>
        </p:spPr>
        <p:txBody>
          <a:bodyPr wrap="square" rtlCol="0">
            <a:spAutoFit/>
          </a:bodyPr>
          <a:lstStyle/>
          <a:p>
            <a:pPr algn="ctr"/>
            <a:r>
              <a:rPr lang="en-IN" sz="4800" u="sng" dirty="0">
                <a:ln w="18415" cmpd="sng">
                  <a:solidFill>
                    <a:srgbClr val="FFFFFF"/>
                  </a:solidFill>
                  <a:prstDash val="solid"/>
                </a:ln>
                <a:effectLst>
                  <a:outerShdw blurRad="63500" dir="3600000" algn="tl" rotWithShape="0">
                    <a:srgbClr val="000000">
                      <a:alpha val="70000"/>
                    </a:srgbClr>
                  </a:outerShdw>
                </a:effectLst>
                <a:latin typeface="Colonna MT" pitchFamily="82" charset="0"/>
              </a:rPr>
              <a:t>THE IDEA</a:t>
            </a:r>
          </a:p>
          <a:p>
            <a:pPr algn="just"/>
            <a:endParaRPr lang="en-IN" sz="2500" dirty="0"/>
          </a:p>
          <a:p>
            <a:pPr algn="just"/>
            <a:r>
              <a:rPr lang="en-IN" sz="2500" dirty="0"/>
              <a:t>	</a:t>
            </a:r>
            <a:r>
              <a:rPr lang="en-IN" sz="2500" dirty="0">
                <a:latin typeface="Comic Sans MS" panose="030F0702030302020204" pitchFamily="66" charset="0"/>
              </a:rPr>
              <a:t>Now a days , we know that to renounce the car in a city isn’t hard in everyday life . Also we are facing the problems like pollution and traffic in urban area .By analysing this problems ,  cargo bicycles are coming in the market as solution for bikes  for small transportations.</a:t>
            </a:r>
          </a:p>
          <a:p>
            <a:pPr algn="just"/>
            <a:r>
              <a:rPr lang="en-IN" sz="2500" dirty="0">
                <a:latin typeface="Comic Sans MS" panose="030F0702030302020204" pitchFamily="66" charset="0"/>
              </a:rPr>
              <a:t>	</a:t>
            </a:r>
          </a:p>
          <a:p>
            <a:pPr algn="just"/>
            <a:r>
              <a:rPr lang="en-IN" sz="2500" dirty="0">
                <a:latin typeface="Comic Sans MS" panose="030F0702030302020204" pitchFamily="66" charset="0"/>
              </a:rPr>
              <a:t>	But , the cargo bicycles are very tricky to handle due to their size . This bicycles are very hard to maintain and transport this bicycles were tough. For these reasons many people find them not suitable for daily use .</a:t>
            </a:r>
          </a:p>
          <a:p>
            <a:pPr algn="just"/>
            <a:r>
              <a:rPr lang="en-IN" sz="2500" dirty="0">
                <a:latin typeface="Comic Sans MS" panose="030F0702030302020204" pitchFamily="66" charset="0"/>
              </a:rPr>
              <a:t>	</a:t>
            </a:r>
          </a:p>
          <a:p>
            <a:pPr algn="just"/>
            <a:r>
              <a:rPr lang="en-IN" sz="2500" dirty="0">
                <a:latin typeface="Comic Sans MS" panose="030F0702030302020204" pitchFamily="66" charset="0"/>
              </a:rPr>
              <a:t>	Due to this reason we decided to modify this cargo bicycle and try to made it convertible from cargo mode to city mode.</a:t>
            </a:r>
          </a:p>
          <a:p>
            <a:endParaRPr lang="en-IN" sz="2500" dirty="0">
              <a:latin typeface="Comic Sans MS" panose="030F0702030302020204" pitchFamily="66"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3015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p:cTn id="12"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3"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14"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15" dur="1000"/>
                                        <p:tgtEl>
                                          <p:spTgt spid="2">
                                            <p:txEl>
                                              <p:pRg st="2" end="2"/>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 calcmode="lin" valueType="num">
                                      <p:cBhvr>
                                        <p:cTn id="18"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19"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20"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21" dur="1000"/>
                                        <p:tgtEl>
                                          <p:spTgt spid="2">
                                            <p:txEl>
                                              <p:pRg st="3" end="3"/>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 calcmode="lin" valueType="num">
                                      <p:cBhvr>
                                        <p:cTn id="24"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27" dur="1000"/>
                                        <p:tgtEl>
                                          <p:spTgt spid="2">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 calcmode="lin" valueType="num">
                                      <p:cBhvr>
                                        <p:cTn id="30"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1"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32"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33" dur="1000"/>
                                        <p:tgtEl>
                                          <p:spTgt spid="2">
                                            <p:txEl>
                                              <p:pRg st="5" end="5"/>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 calcmode="lin" valueType="num">
                                      <p:cBhvr>
                                        <p:cTn id="36" dur="10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7" dur="1000" fill="hold"/>
                                        <p:tgtEl>
                                          <p:spTgt spid="2">
                                            <p:txEl>
                                              <p:pRg st="6" end="6"/>
                                            </p:txEl>
                                          </p:spTgt>
                                        </p:tgtEl>
                                        <p:attrNameLst>
                                          <p:attrName>ppt_h</p:attrName>
                                        </p:attrNameLst>
                                      </p:cBhvr>
                                      <p:tavLst>
                                        <p:tav tm="0">
                                          <p:val>
                                            <p:fltVal val="0"/>
                                          </p:val>
                                        </p:tav>
                                        <p:tav tm="100000">
                                          <p:val>
                                            <p:strVal val="#ppt_h"/>
                                          </p:val>
                                        </p:tav>
                                      </p:tavLst>
                                    </p:anim>
                                    <p:anim calcmode="lin" valueType="num">
                                      <p:cBhvr>
                                        <p:cTn id="38" dur="1000" fill="hold"/>
                                        <p:tgtEl>
                                          <p:spTgt spid="2">
                                            <p:txEl>
                                              <p:pRg st="6" end="6"/>
                                            </p:txEl>
                                          </p:spTgt>
                                        </p:tgtEl>
                                        <p:attrNameLst>
                                          <p:attrName>style.rotation</p:attrName>
                                        </p:attrNameLst>
                                      </p:cBhvr>
                                      <p:tavLst>
                                        <p:tav tm="0">
                                          <p:val>
                                            <p:fltVal val="90"/>
                                          </p:val>
                                        </p:tav>
                                        <p:tav tm="100000">
                                          <p:val>
                                            <p:fltVal val="0"/>
                                          </p:val>
                                        </p:tav>
                                      </p:tavLst>
                                    </p:anim>
                                    <p:animEffect transition="in" filter="fade">
                                      <p:cBhvr>
                                        <p:cTn id="39"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60359823"/>
              </p:ext>
            </p:extLst>
          </p:nvPr>
        </p:nvGraphicFramePr>
        <p:xfrm>
          <a:off x="89139" y="832939"/>
          <a:ext cx="12033849" cy="5889533"/>
        </p:xfrm>
        <a:graphic>
          <a:graphicData uri="http://schemas.openxmlformats.org/drawingml/2006/table">
            <a:tbl>
              <a:tblPr firstRow="1" firstCol="1" bandRow="1">
                <a:tableStyleId>{7DF18680-E054-41AD-8BC1-D1AEF772440D}</a:tableStyleId>
              </a:tblPr>
              <a:tblGrid>
                <a:gridCol w="426806">
                  <a:extLst>
                    <a:ext uri="{9D8B030D-6E8A-4147-A177-3AD203B41FA5}">
                      <a16:colId xmlns:a16="http://schemas.microsoft.com/office/drawing/2014/main" val="20000"/>
                    </a:ext>
                  </a:extLst>
                </a:gridCol>
                <a:gridCol w="996553">
                  <a:extLst>
                    <a:ext uri="{9D8B030D-6E8A-4147-A177-3AD203B41FA5}">
                      <a16:colId xmlns:a16="http://schemas.microsoft.com/office/drawing/2014/main" val="20001"/>
                    </a:ext>
                  </a:extLst>
                </a:gridCol>
                <a:gridCol w="1365451">
                  <a:extLst>
                    <a:ext uri="{9D8B030D-6E8A-4147-A177-3AD203B41FA5}">
                      <a16:colId xmlns:a16="http://schemas.microsoft.com/office/drawing/2014/main" val="20002"/>
                    </a:ext>
                  </a:extLst>
                </a:gridCol>
                <a:gridCol w="661756">
                  <a:extLst>
                    <a:ext uri="{9D8B030D-6E8A-4147-A177-3AD203B41FA5}">
                      <a16:colId xmlns:a16="http://schemas.microsoft.com/office/drawing/2014/main" val="20003"/>
                    </a:ext>
                  </a:extLst>
                </a:gridCol>
                <a:gridCol w="1794295">
                  <a:extLst>
                    <a:ext uri="{9D8B030D-6E8A-4147-A177-3AD203B41FA5}">
                      <a16:colId xmlns:a16="http://schemas.microsoft.com/office/drawing/2014/main" val="20004"/>
                    </a:ext>
                  </a:extLst>
                </a:gridCol>
                <a:gridCol w="496619">
                  <a:extLst>
                    <a:ext uri="{9D8B030D-6E8A-4147-A177-3AD203B41FA5}">
                      <a16:colId xmlns:a16="http://schemas.microsoft.com/office/drawing/2014/main" val="20005"/>
                    </a:ext>
                  </a:extLst>
                </a:gridCol>
                <a:gridCol w="2374592">
                  <a:extLst>
                    <a:ext uri="{9D8B030D-6E8A-4147-A177-3AD203B41FA5}">
                      <a16:colId xmlns:a16="http://schemas.microsoft.com/office/drawing/2014/main" val="20006"/>
                    </a:ext>
                  </a:extLst>
                </a:gridCol>
                <a:gridCol w="3917777">
                  <a:extLst>
                    <a:ext uri="{9D8B030D-6E8A-4147-A177-3AD203B41FA5}">
                      <a16:colId xmlns:a16="http://schemas.microsoft.com/office/drawing/2014/main" val="20007"/>
                    </a:ext>
                  </a:extLst>
                </a:gridCol>
              </a:tblGrid>
              <a:tr h="530786">
                <a:tc>
                  <a:txBody>
                    <a:bodyPr/>
                    <a:lstStyle/>
                    <a:p>
                      <a:pPr algn="ctr">
                        <a:lnSpc>
                          <a:spcPct val="107000"/>
                        </a:lnSpc>
                        <a:spcAft>
                          <a:spcPts val="0"/>
                        </a:spcAft>
                      </a:pPr>
                      <a:r>
                        <a:rPr lang="en-IN" sz="1600" dirty="0" err="1">
                          <a:effectLst/>
                          <a:latin typeface="Comic Sans MS" panose="030F0702030302020204" pitchFamily="66" charset="0"/>
                        </a:rPr>
                        <a:t>Sr</a:t>
                      </a:r>
                      <a:r>
                        <a:rPr lang="en-IN" sz="1600" dirty="0">
                          <a:effectLst/>
                          <a:latin typeface="Comic Sans MS" panose="030F0702030302020204" pitchFamily="66" charset="0"/>
                        </a:rPr>
                        <a:t> no</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Name of paper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Name of journal</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err="1">
                          <a:effectLst/>
                          <a:latin typeface="Comic Sans MS" panose="030F0702030302020204" pitchFamily="66" charset="0"/>
                        </a:rPr>
                        <a:t>Doi</a:t>
                      </a:r>
                      <a:r>
                        <a:rPr lang="en-IN" sz="1600" dirty="0">
                          <a:effectLst/>
                          <a:latin typeface="Comic Sans MS" panose="030F0702030302020204" pitchFamily="66" charset="0"/>
                        </a:rPr>
                        <a:t> no</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Details of author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Year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aim</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outcome</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extLst>
                  <a:ext uri="{0D108BD9-81ED-4DB2-BD59-A6C34878D82A}">
                    <a16:rowId xmlns:a16="http://schemas.microsoft.com/office/drawing/2014/main" val="10000"/>
                  </a:ext>
                </a:extLst>
              </a:tr>
              <a:tr h="2868023">
                <a:tc>
                  <a:txBody>
                    <a:bodyPr/>
                    <a:lstStyle/>
                    <a:p>
                      <a:pPr algn="ctr">
                        <a:lnSpc>
                          <a:spcPct val="107000"/>
                        </a:lnSpc>
                        <a:spcAft>
                          <a:spcPts val="0"/>
                        </a:spcAft>
                      </a:pPr>
                      <a:r>
                        <a:rPr lang="en-IN" sz="1400" dirty="0">
                          <a:effectLst/>
                          <a:latin typeface="Bahnschrift Light Condensed" panose="020B0502040204020203" pitchFamily="34" charset="0"/>
                        </a:rPr>
                        <a:t>1</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Design and development of modern electric bike</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spcAft>
                          <a:spcPts val="0"/>
                        </a:spcAft>
                      </a:pPr>
                      <a:r>
                        <a:rPr lang="en-IN" sz="1400" dirty="0">
                          <a:effectLst/>
                          <a:latin typeface="Bahnschrift Light Condensed" panose="020B0502040204020203" pitchFamily="34" charset="0"/>
                        </a:rPr>
                        <a:t> </a:t>
                      </a:r>
                    </a:p>
                    <a:p>
                      <a:pPr algn="ctr">
                        <a:lnSpc>
                          <a:spcPct val="107000"/>
                        </a:lnSpc>
                        <a:spcAft>
                          <a:spcPts val="0"/>
                        </a:spcAft>
                      </a:pPr>
                      <a:r>
                        <a:rPr lang="en-IN" sz="1400" dirty="0">
                          <a:effectLst/>
                          <a:latin typeface="Bahnschrift Light Condensed" panose="020B0502040204020203" pitchFamily="34" charset="0"/>
                        </a:rPr>
                        <a:t>International Journal of Engineering Research &amp; Technology (IJERT)</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ISSN: 2278-0181</a:t>
                      </a:r>
                    </a:p>
                    <a:p>
                      <a:pPr algn="ctr">
                        <a:lnSpc>
                          <a:spcPct val="107000"/>
                        </a:lnSpc>
                        <a:spcAft>
                          <a:spcPts val="0"/>
                        </a:spcAft>
                      </a:pPr>
                      <a:r>
                        <a:rPr lang="en-IN" sz="1400" dirty="0">
                          <a:effectLst/>
                          <a:latin typeface="Bahnschrift Light Condensed" panose="020B0502040204020203" pitchFamily="34" charset="0"/>
                        </a:rPr>
                        <a:t>Vol. 9 Issue 11</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spcAft>
                          <a:spcPts val="0"/>
                        </a:spcAft>
                      </a:pPr>
                      <a:r>
                        <a:rPr lang="en-IN" sz="1400" dirty="0">
                          <a:effectLst/>
                          <a:latin typeface="Bahnschrift Light Condensed" panose="020B0502040204020203" pitchFamily="34" charset="0"/>
                        </a:rPr>
                        <a:t> </a:t>
                      </a:r>
                    </a:p>
                    <a:p>
                      <a:pPr algn="ctr">
                        <a:spcAft>
                          <a:spcPts val="0"/>
                        </a:spcAft>
                      </a:pPr>
                      <a:r>
                        <a:rPr lang="en-IN" sz="1400" dirty="0" err="1">
                          <a:effectLst/>
                          <a:latin typeface="Bahnschrift Light Condensed" panose="020B0502040204020203" pitchFamily="34" charset="0"/>
                        </a:rPr>
                        <a:t>Prathamesh</a:t>
                      </a:r>
                      <a:r>
                        <a:rPr lang="en-IN" sz="1400" dirty="0">
                          <a:effectLst/>
                          <a:latin typeface="Bahnschrift Light Condensed" panose="020B0502040204020203" pitchFamily="34" charset="0"/>
                        </a:rPr>
                        <a:t> Nigam1, Deepak Sahu2, </a:t>
                      </a:r>
                      <a:r>
                        <a:rPr lang="en-IN" sz="1400" dirty="0" err="1">
                          <a:effectLst/>
                          <a:latin typeface="Bahnschrift Light Condensed" panose="020B0502040204020203" pitchFamily="34" charset="0"/>
                        </a:rPr>
                        <a:t>Dr.</a:t>
                      </a:r>
                      <a:r>
                        <a:rPr lang="en-IN" sz="1400" dirty="0">
                          <a:effectLst/>
                          <a:latin typeface="Bahnschrift Light Condensed" panose="020B0502040204020203" pitchFamily="34" charset="0"/>
                        </a:rPr>
                        <a:t> Anil M. Bisen3</a:t>
                      </a:r>
                    </a:p>
                    <a:p>
                      <a:pPr algn="ctr">
                        <a:spcAft>
                          <a:spcPts val="0"/>
                        </a:spcAft>
                      </a:pPr>
                      <a:r>
                        <a:rPr lang="en-IN" sz="1400" dirty="0">
                          <a:effectLst/>
                          <a:latin typeface="Bahnschrift Light Condensed" panose="020B0502040204020203" pitchFamily="34" charset="0"/>
                        </a:rPr>
                        <a:t>1,2 Student, Department of Automobile and Manufacturing engineering, Symbiosis University of Applied Sciences, Indore, India</a:t>
                      </a:r>
                    </a:p>
                    <a:p>
                      <a:pPr algn="ctr">
                        <a:lnSpc>
                          <a:spcPct val="107000"/>
                        </a:lnSpc>
                        <a:spcAft>
                          <a:spcPts val="0"/>
                        </a:spcAft>
                      </a:pPr>
                      <a:r>
                        <a:rPr lang="en-IN" sz="1400" dirty="0">
                          <a:effectLst/>
                          <a:latin typeface="Bahnschrift Light Condensed" panose="020B0502040204020203" pitchFamily="34" charset="0"/>
                        </a:rPr>
                        <a:t>3 Provost (Vice - Chancellor), ITM Vocational University, Vadodara, India</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Nov 2020</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spcAft>
                          <a:spcPts val="0"/>
                        </a:spcAft>
                      </a:pPr>
                      <a:r>
                        <a:rPr lang="en-IN" sz="1400" dirty="0">
                          <a:effectLst/>
                          <a:latin typeface="Bahnschrift Light Condensed" panose="020B0502040204020203" pitchFamily="34" charset="0"/>
                        </a:rPr>
                        <a:t> </a:t>
                      </a:r>
                    </a:p>
                    <a:p>
                      <a:pPr algn="just">
                        <a:lnSpc>
                          <a:spcPct val="107000"/>
                        </a:lnSpc>
                        <a:spcAft>
                          <a:spcPts val="0"/>
                        </a:spcAft>
                      </a:pPr>
                      <a:r>
                        <a:rPr lang="en-IN" sz="1400" dirty="0">
                          <a:effectLst/>
                          <a:latin typeface="Bahnschrift Light Condensed" panose="020B0502040204020203" pitchFamily="34" charset="0"/>
                        </a:rPr>
                        <a:t>a study on the design and development process of a smarter, affordable, and safer electric bike achieved by comprehensive market research, studying the existing options to find what a customer desires, the challenges faced by them and benchmarking our design to meet industry standards.</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400" dirty="0">
                          <a:effectLst/>
                          <a:latin typeface="Bahnschrift Light Condensed" panose="020B0502040204020203" pitchFamily="34" charset="0"/>
                        </a:rPr>
                        <a:t>This research paper projects the process of designing and developing an innovative electric bike. The idea of creating a non-conventional, modern and creative design vehicle played a key in realizing the design from a sketch to a 3D model. The final model emerged from vigorous analysis through static and dynamic bike models exposed to real-life conditions. The bike's overall design and construction increase its road performance and meet customers' desires by keeping it an efficient and economical package. All-in-all, electric mobility is a solution to a rather bigger problem than just being a day to day commuter, it’s a step towards an eco-friendly and sustainable mode of transportation</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extLst>
                  <a:ext uri="{0D108BD9-81ED-4DB2-BD59-A6C34878D82A}">
                    <a16:rowId xmlns:a16="http://schemas.microsoft.com/office/drawing/2014/main" val="10001"/>
                  </a:ext>
                </a:extLst>
              </a:tr>
              <a:tr h="2406770">
                <a:tc>
                  <a:txBody>
                    <a:bodyPr/>
                    <a:lstStyle/>
                    <a:p>
                      <a:pPr algn="ctr">
                        <a:lnSpc>
                          <a:spcPct val="107000"/>
                        </a:lnSpc>
                        <a:spcAft>
                          <a:spcPts val="0"/>
                        </a:spcAft>
                      </a:pPr>
                      <a:r>
                        <a:rPr lang="en-IN" sz="1400" dirty="0">
                          <a:effectLst/>
                          <a:latin typeface="Bahnschrift Light Condensed" panose="020B0502040204020203" pitchFamily="34" charset="0"/>
                        </a:rPr>
                        <a:t>2</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Design and Fabrication of Detachable Cargo</a:t>
                      </a:r>
                    </a:p>
                    <a:p>
                      <a:pPr algn="ctr">
                        <a:lnSpc>
                          <a:spcPct val="107000"/>
                        </a:lnSpc>
                        <a:spcAft>
                          <a:spcPts val="0"/>
                        </a:spcAft>
                      </a:pPr>
                      <a:r>
                        <a:rPr lang="en-IN" sz="1400" dirty="0">
                          <a:effectLst/>
                          <a:latin typeface="Bahnschrift Light Condensed" panose="020B0502040204020203" pitchFamily="34" charset="0"/>
                        </a:rPr>
                        <a:t>Bicycle Trolley cum Hand Truck</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IJSTE - International Journal of Science Technology &amp; Engineering |</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ISSN (online): 2349-784XVolume 4 | Issue 10</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err="1">
                          <a:effectLst/>
                          <a:latin typeface="Bahnschrift Light Condensed" panose="020B0502040204020203" pitchFamily="34" charset="0"/>
                        </a:rPr>
                        <a:t>Rupesh</a:t>
                      </a:r>
                      <a:r>
                        <a:rPr lang="en-IN" sz="1400" dirty="0">
                          <a:effectLst/>
                          <a:latin typeface="Bahnschrift Light Condensed" panose="020B0502040204020203" pitchFamily="34" charset="0"/>
                        </a:rPr>
                        <a:t> Nair , Meet Nagar , Pritesh Jogi , Jay </a:t>
                      </a:r>
                      <a:r>
                        <a:rPr lang="en-IN" sz="1400" dirty="0" err="1">
                          <a:effectLst/>
                          <a:latin typeface="Bahnschrift Light Condensed" panose="020B0502040204020203" pitchFamily="34" charset="0"/>
                        </a:rPr>
                        <a:t>Sukhadiya</a:t>
                      </a:r>
                      <a:r>
                        <a:rPr lang="en-IN" sz="1400" dirty="0">
                          <a:effectLst/>
                          <a:latin typeface="Bahnschrift Light Condensed" panose="020B0502040204020203" pitchFamily="34" charset="0"/>
                        </a:rPr>
                        <a:t> , </a:t>
                      </a:r>
                      <a:r>
                        <a:rPr lang="en-IN" sz="1400" dirty="0" err="1">
                          <a:effectLst/>
                          <a:latin typeface="Bahnschrift Light Condensed" panose="020B0502040204020203" pitchFamily="34" charset="0"/>
                        </a:rPr>
                        <a:t>Gurpritsingh</a:t>
                      </a:r>
                      <a:r>
                        <a:rPr lang="en-IN" sz="1400" dirty="0">
                          <a:effectLst/>
                          <a:latin typeface="Bahnschrift Light Condensed" panose="020B0502040204020203" pitchFamily="34" charset="0"/>
                        </a:rPr>
                        <a:t> T. </a:t>
                      </a:r>
                      <a:r>
                        <a:rPr lang="en-IN" sz="1400" dirty="0" err="1">
                          <a:effectLst/>
                          <a:latin typeface="Bahnschrift Light Condensed" panose="020B0502040204020203" pitchFamily="34" charset="0"/>
                        </a:rPr>
                        <a:t>Virdi</a:t>
                      </a:r>
                      <a:r>
                        <a:rPr lang="en-IN" sz="1400" dirty="0">
                          <a:effectLst/>
                          <a:latin typeface="Bahnschrift Light Condensed" panose="020B0502040204020203" pitchFamily="34" charset="0"/>
                        </a:rPr>
                        <a:t> ,</a:t>
                      </a:r>
                    </a:p>
                    <a:p>
                      <a:pPr algn="ctr">
                        <a:lnSpc>
                          <a:spcPct val="107000"/>
                        </a:lnSpc>
                        <a:spcAft>
                          <a:spcPts val="0"/>
                        </a:spcAft>
                      </a:pPr>
                      <a:r>
                        <a:rPr lang="en-IN" sz="1400" dirty="0">
                          <a:effectLst/>
                          <a:latin typeface="Bahnschrift Light Condensed" panose="020B0502040204020203" pitchFamily="34" charset="0"/>
                        </a:rPr>
                        <a:t>Department of Mechanical Engineering</a:t>
                      </a:r>
                    </a:p>
                    <a:p>
                      <a:pPr algn="ctr">
                        <a:lnSpc>
                          <a:spcPct val="107000"/>
                        </a:lnSpc>
                        <a:spcAft>
                          <a:spcPts val="0"/>
                        </a:spcAft>
                      </a:pPr>
                      <a:r>
                        <a:rPr lang="en-IN" sz="1400" dirty="0">
                          <a:effectLst/>
                          <a:latin typeface="Bahnschrift Light Condensed" panose="020B0502040204020203" pitchFamily="34" charset="0"/>
                        </a:rPr>
                        <a:t>Alpha College of Engineering &amp; Technology, Gujarat- 382721</a:t>
                      </a:r>
                    </a:p>
                    <a:p>
                      <a:pPr algn="ctr">
                        <a:lnSpc>
                          <a:spcPct val="107000"/>
                        </a:lnSpc>
                        <a:spcAft>
                          <a:spcPts val="0"/>
                        </a:spcAft>
                      </a:pPr>
                      <a:r>
                        <a:rPr lang="en-IN" sz="1400" dirty="0">
                          <a:effectLst/>
                          <a:latin typeface="Bahnschrift Light Condensed" panose="020B0502040204020203" pitchFamily="34" charset="0"/>
                        </a:rPr>
                        <a:t> </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400" dirty="0">
                          <a:effectLst/>
                          <a:latin typeface="Bahnschrift Light Condensed" panose="020B0502040204020203" pitchFamily="34" charset="0"/>
                        </a:rPr>
                        <a:t>April 2018</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400" dirty="0">
                          <a:effectLst/>
                          <a:latin typeface="Bahnschrift Light Condensed" panose="020B0502040204020203" pitchFamily="34" charset="0"/>
                        </a:rPr>
                        <a:t>about the design and fabrication of a hand truck/trolley that can be connected to the front part of a bicycle which would convert the bicycle into a tricycle in a way such that the cycle can be used as a bicycle trolley which can be used for outdoor purchasing as it can carry more load compared to the commercially available bicycles. This trolley can be detached from the cycle  and can be used as our primary cart.</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400" dirty="0">
                          <a:effectLst/>
                          <a:latin typeface="Bahnschrift Light Condensed" panose="020B0502040204020203" pitchFamily="34" charset="0"/>
                        </a:rPr>
                        <a:t>The project basically consists of a frame, a cycle, a movable link, two tyres and a basket which all will be assembled together in order to form the complete attached trolley. This can be used to carry heavy loads on a cycle which cannot be done on a normal cycle. Also the trolley in its detached state without the cycle can be used to carry things and can be easily moved. The link will be helping in keeping the load on the trolley steady even on irregular surfaces.</a:t>
                      </a:r>
                      <a:endParaRPr lang="en-IN" sz="14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extLst>
                  <a:ext uri="{0D108BD9-81ED-4DB2-BD59-A6C34878D82A}">
                    <a16:rowId xmlns:a16="http://schemas.microsoft.com/office/drawing/2014/main" val="10002"/>
                  </a:ext>
                </a:extLst>
              </a:tr>
            </a:tbl>
          </a:graphicData>
        </a:graphic>
      </p:graphicFrame>
      <p:sp>
        <p:nvSpPr>
          <p:cNvPr id="3" name="Rectangle 2"/>
          <p:cNvSpPr/>
          <p:nvPr/>
        </p:nvSpPr>
        <p:spPr>
          <a:xfrm>
            <a:off x="2397552" y="51453"/>
            <a:ext cx="6879319" cy="923330"/>
          </a:xfrm>
          <a:prstGeom prst="rect">
            <a:avLst/>
          </a:prstGeom>
        </p:spPr>
        <p:txBody>
          <a:bodyPr wrap="none">
            <a:spAutoFit/>
          </a:bodyPr>
          <a:lstStyle/>
          <a:p>
            <a:pPr algn="ctr"/>
            <a:r>
              <a:rPr lang="en-IN" sz="5400" u="sng" dirty="0">
                <a:latin typeface="Colonna MT" pitchFamily="82" charset="0"/>
              </a:rPr>
              <a:t>LITERATURE REVIEW</a:t>
            </a:r>
          </a:p>
        </p:txBody>
      </p:sp>
    </p:spTree>
    <p:extLst>
      <p:ext uri="{BB962C8B-B14F-4D97-AF65-F5344CB8AC3E}">
        <p14:creationId xmlns:p14="http://schemas.microsoft.com/office/powerpoint/2010/main" val="31371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55481883"/>
              </p:ext>
            </p:extLst>
          </p:nvPr>
        </p:nvGraphicFramePr>
        <p:xfrm>
          <a:off x="92597" y="789856"/>
          <a:ext cx="11979798" cy="5254314"/>
        </p:xfrm>
        <a:graphic>
          <a:graphicData uri="http://schemas.openxmlformats.org/drawingml/2006/table">
            <a:tbl>
              <a:tblPr firstRow="1" firstCol="1" bandRow="1">
                <a:tableStyleId>{7DF18680-E054-41AD-8BC1-D1AEF772440D}</a:tableStyleId>
              </a:tblPr>
              <a:tblGrid>
                <a:gridCol w="433165">
                  <a:extLst>
                    <a:ext uri="{9D8B030D-6E8A-4147-A177-3AD203B41FA5}">
                      <a16:colId xmlns:a16="http://schemas.microsoft.com/office/drawing/2014/main" val="20000"/>
                    </a:ext>
                  </a:extLst>
                </a:gridCol>
                <a:gridCol w="1044050">
                  <a:extLst>
                    <a:ext uri="{9D8B030D-6E8A-4147-A177-3AD203B41FA5}">
                      <a16:colId xmlns:a16="http://schemas.microsoft.com/office/drawing/2014/main" val="20001"/>
                    </a:ext>
                  </a:extLst>
                </a:gridCol>
                <a:gridCol w="1093872">
                  <a:extLst>
                    <a:ext uri="{9D8B030D-6E8A-4147-A177-3AD203B41FA5}">
                      <a16:colId xmlns:a16="http://schemas.microsoft.com/office/drawing/2014/main" val="20002"/>
                    </a:ext>
                  </a:extLst>
                </a:gridCol>
                <a:gridCol w="667838">
                  <a:extLst>
                    <a:ext uri="{9D8B030D-6E8A-4147-A177-3AD203B41FA5}">
                      <a16:colId xmlns:a16="http://schemas.microsoft.com/office/drawing/2014/main" val="20003"/>
                    </a:ext>
                  </a:extLst>
                </a:gridCol>
                <a:gridCol w="1370218">
                  <a:extLst>
                    <a:ext uri="{9D8B030D-6E8A-4147-A177-3AD203B41FA5}">
                      <a16:colId xmlns:a16="http://schemas.microsoft.com/office/drawing/2014/main" val="20004"/>
                    </a:ext>
                  </a:extLst>
                </a:gridCol>
                <a:gridCol w="518150">
                  <a:extLst>
                    <a:ext uri="{9D8B030D-6E8A-4147-A177-3AD203B41FA5}">
                      <a16:colId xmlns:a16="http://schemas.microsoft.com/office/drawing/2014/main" val="20005"/>
                    </a:ext>
                  </a:extLst>
                </a:gridCol>
                <a:gridCol w="2107143">
                  <a:extLst>
                    <a:ext uri="{9D8B030D-6E8A-4147-A177-3AD203B41FA5}">
                      <a16:colId xmlns:a16="http://schemas.microsoft.com/office/drawing/2014/main" val="20006"/>
                    </a:ext>
                  </a:extLst>
                </a:gridCol>
                <a:gridCol w="4745362">
                  <a:extLst>
                    <a:ext uri="{9D8B030D-6E8A-4147-A177-3AD203B41FA5}">
                      <a16:colId xmlns:a16="http://schemas.microsoft.com/office/drawing/2014/main" val="20007"/>
                    </a:ext>
                  </a:extLst>
                </a:gridCol>
              </a:tblGrid>
              <a:tr h="292157">
                <a:tc>
                  <a:txBody>
                    <a:bodyPr/>
                    <a:lstStyle/>
                    <a:p>
                      <a:pPr algn="ctr">
                        <a:lnSpc>
                          <a:spcPct val="107000"/>
                        </a:lnSpc>
                        <a:spcAft>
                          <a:spcPts val="0"/>
                        </a:spcAft>
                      </a:pPr>
                      <a:r>
                        <a:rPr lang="en-IN" sz="1600" dirty="0" err="1">
                          <a:effectLst/>
                          <a:latin typeface="Comic Sans MS" panose="030F0702030302020204" pitchFamily="66" charset="0"/>
                        </a:rPr>
                        <a:t>Sr</a:t>
                      </a:r>
                      <a:r>
                        <a:rPr lang="en-IN" sz="1600" dirty="0">
                          <a:effectLst/>
                          <a:latin typeface="Comic Sans MS" panose="030F0702030302020204" pitchFamily="66" charset="0"/>
                        </a:rPr>
                        <a:t> no</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Name of paper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Name of journal</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err="1">
                          <a:effectLst/>
                          <a:latin typeface="Comic Sans MS" panose="030F0702030302020204" pitchFamily="66" charset="0"/>
                        </a:rPr>
                        <a:t>Doi</a:t>
                      </a:r>
                      <a:r>
                        <a:rPr lang="en-IN" sz="1600" dirty="0">
                          <a:effectLst/>
                          <a:latin typeface="Comic Sans MS" panose="030F0702030302020204" pitchFamily="66" charset="0"/>
                        </a:rPr>
                        <a:t> no</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Details of author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Year</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aim</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600" dirty="0">
                          <a:effectLst/>
                          <a:latin typeface="Comic Sans MS" panose="030F0702030302020204" pitchFamily="66" charset="0"/>
                        </a:rPr>
                        <a:t>outcome</a:t>
                      </a:r>
                      <a:endParaRPr lang="en-IN" sz="1600" dirty="0">
                        <a:solidFill>
                          <a:schemeClr val="bg1">
                            <a:lumMod val="75000"/>
                            <a:lumOff val="2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16966" marR="16966" marT="0" marB="0" anchor="ctr"/>
                </a:tc>
                <a:extLst>
                  <a:ext uri="{0D108BD9-81ED-4DB2-BD59-A6C34878D82A}">
                    <a16:rowId xmlns:a16="http://schemas.microsoft.com/office/drawing/2014/main" val="10000"/>
                  </a:ext>
                </a:extLst>
              </a:tr>
              <a:tr h="2436692">
                <a:tc>
                  <a:txBody>
                    <a:bodyPr/>
                    <a:lstStyle/>
                    <a:p>
                      <a:pPr algn="ctr">
                        <a:lnSpc>
                          <a:spcPct val="107000"/>
                        </a:lnSpc>
                        <a:spcAft>
                          <a:spcPts val="0"/>
                        </a:spcAft>
                      </a:pPr>
                      <a:r>
                        <a:rPr lang="en-IN" sz="3200" dirty="0">
                          <a:effectLst/>
                          <a:latin typeface="Bahnschrift Light Condensed" panose="020B0502040204020203" pitchFamily="34" charset="0"/>
                        </a:rPr>
                        <a:t>3</a:t>
                      </a:r>
                      <a:endParaRPr lang="en-IN" sz="3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spcAft>
                          <a:spcPts val="0"/>
                        </a:spcAft>
                      </a:pPr>
                      <a:r>
                        <a:rPr lang="en-IN" sz="1200" dirty="0">
                          <a:effectLst/>
                          <a:latin typeface="Bahnschrift Light Condensed" panose="020B0502040204020203" pitchFamily="34" charset="0"/>
                        </a:rPr>
                        <a:t> </a:t>
                      </a:r>
                    </a:p>
                    <a:p>
                      <a:pPr algn="ctr">
                        <a:spcAft>
                          <a:spcPts val="0"/>
                        </a:spcAft>
                      </a:pPr>
                      <a:r>
                        <a:rPr lang="en-IN" sz="1200" dirty="0">
                          <a:effectLst/>
                          <a:latin typeface="Bahnschrift Light Condensed" panose="020B0502040204020203" pitchFamily="34" charset="0"/>
                        </a:rPr>
                        <a:t>Analysis of using cargo bikes in urban logistics on the example of </a:t>
                      </a:r>
                      <a:r>
                        <a:rPr lang="en-IN" sz="1200" dirty="0" err="1">
                          <a:effectLst/>
                          <a:latin typeface="Bahnschrift Light Condensed" panose="020B0502040204020203" pitchFamily="34" charset="0"/>
                        </a:rPr>
                        <a:t>Stargard</a:t>
                      </a:r>
                      <a:endParaRPr lang="en-IN" sz="1200" dirty="0">
                        <a:effectLst/>
                        <a:latin typeface="Bahnschrift Light Condensed" panose="020B0502040204020203" pitchFamily="34" charset="0"/>
                      </a:endParaRPr>
                    </a:p>
                    <a:p>
                      <a:pPr algn="ctr">
                        <a:lnSpc>
                          <a:spcPct val="107000"/>
                        </a:lnSpc>
                        <a:spcAft>
                          <a:spcPts val="0"/>
                        </a:spcAft>
                      </a:pPr>
                      <a:r>
                        <a:rPr lang="en-IN" sz="1200" dirty="0">
                          <a:effectLst/>
                          <a:latin typeface="Bahnschrift Light Condensed" panose="020B0502040204020203" pitchFamily="34" charset="0"/>
                        </a:rPr>
                        <a:t> </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dirty="0">
                          <a:effectLst/>
                          <a:latin typeface="Bahnschrift Light Condensed" panose="020B0502040204020203" pitchFamily="34" charset="0"/>
                        </a:rPr>
                        <a:t> </a:t>
                      </a:r>
                      <a:r>
                        <a:rPr lang="en-IN" sz="1200" dirty="0" err="1">
                          <a:effectLst/>
                          <a:latin typeface="Bahnschrift Light Condensed" panose="020B0502040204020203" pitchFamily="34" charset="0"/>
                        </a:rPr>
                        <a:t>ScienceDirect</a:t>
                      </a:r>
                      <a:endParaRPr lang="en-IN" sz="1200" dirty="0">
                        <a:effectLst/>
                        <a:latin typeface="Bahnschrift Light Condensed" panose="020B0502040204020203" pitchFamily="34" charset="0"/>
                      </a:endParaRPr>
                    </a:p>
                    <a:p>
                      <a:pPr algn="ctr">
                        <a:lnSpc>
                          <a:spcPct val="107000"/>
                        </a:lnSpc>
                        <a:spcAft>
                          <a:spcPts val="0"/>
                        </a:spcAft>
                      </a:pPr>
                      <a:r>
                        <a:rPr lang="en-IN" sz="1200" dirty="0">
                          <a:effectLst/>
                          <a:latin typeface="Bahnschrift Light Condensed" panose="020B0502040204020203" pitchFamily="34" charset="0"/>
                        </a:rPr>
                        <a:t>Transportation Research Procedia 39 (2019) 360–369</a:t>
                      </a:r>
                    </a:p>
                    <a:p>
                      <a:pPr algn="ctr">
                        <a:lnSpc>
                          <a:spcPct val="107000"/>
                        </a:lnSpc>
                        <a:spcAft>
                          <a:spcPts val="0"/>
                        </a:spcAft>
                      </a:pPr>
                      <a:r>
                        <a:rPr lang="en-IN" sz="1200" dirty="0">
                          <a:effectLst/>
                          <a:latin typeface="Bahnschrift Light Condensed" panose="020B0502040204020203" pitchFamily="34" charset="0"/>
                        </a:rPr>
                        <a:t> </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dirty="0">
                          <a:effectLst/>
                          <a:latin typeface="Bahnschrift Light Condensed" panose="020B0502040204020203" pitchFamily="34" charset="0"/>
                        </a:rPr>
                        <a:t> 10.1016/j.trpro.2019.06.038</a:t>
                      </a:r>
                    </a:p>
                  </a:txBody>
                  <a:tcPr marL="16966" marR="16966" marT="0" marB="0" anchor="ctr"/>
                </a:tc>
                <a:tc>
                  <a:txBody>
                    <a:bodyPr/>
                    <a:lstStyle/>
                    <a:p>
                      <a:pPr algn="just">
                        <a:spcAft>
                          <a:spcPts val="0"/>
                        </a:spcAft>
                      </a:pPr>
                      <a:r>
                        <a:rPr lang="en-IN" sz="1200" dirty="0">
                          <a:effectLst/>
                          <a:latin typeface="Bahnschrift Light Condensed" panose="020B0502040204020203" pitchFamily="34" charset="0"/>
                        </a:rPr>
                        <a:t> </a:t>
                      </a:r>
                      <a:r>
                        <a:rPr lang="en-IN" sz="1200" dirty="0" err="1">
                          <a:effectLst/>
                          <a:latin typeface="Bahnschrift Light Condensed" panose="020B0502040204020203" pitchFamily="34" charset="0"/>
                        </a:rPr>
                        <a:t>Mariusz</a:t>
                      </a:r>
                      <a:r>
                        <a:rPr lang="en-IN" sz="1200" dirty="0">
                          <a:effectLst/>
                          <a:latin typeface="Bahnschrift Light Condensed" panose="020B0502040204020203" pitchFamily="34" charset="0"/>
                        </a:rPr>
                        <a:t> </a:t>
                      </a:r>
                      <a:r>
                        <a:rPr lang="en-IN" sz="1200" dirty="0" err="1">
                          <a:effectLst/>
                          <a:latin typeface="Bahnschrift Light Condensed" panose="020B0502040204020203" pitchFamily="34" charset="0"/>
                        </a:rPr>
                        <a:t>Nürnberga</a:t>
                      </a:r>
                      <a:r>
                        <a:rPr lang="en-IN" sz="1200" dirty="0">
                          <a:effectLst/>
                          <a:latin typeface="Bahnschrift Light Condensed" panose="020B0502040204020203" pitchFamily="34" charset="0"/>
                        </a:rPr>
                        <a:t>*</a:t>
                      </a:r>
                    </a:p>
                    <a:p>
                      <a:pPr algn="just">
                        <a:spcAft>
                          <a:spcPts val="0"/>
                        </a:spcAft>
                      </a:pPr>
                      <a:r>
                        <a:rPr lang="en-IN" sz="1200" dirty="0">
                          <a:effectLst/>
                          <a:latin typeface="Bahnschrift Light Condensed" panose="020B0502040204020203" pitchFamily="34" charset="0"/>
                        </a:rPr>
                        <a:t> </a:t>
                      </a:r>
                      <a:r>
                        <a:rPr lang="en-IN" sz="1200" dirty="0" err="1">
                          <a:effectLst/>
                          <a:latin typeface="Bahnschrift Light Condensed" panose="020B0502040204020203" pitchFamily="34" charset="0"/>
                        </a:rPr>
                        <a:t>aMaritime</a:t>
                      </a:r>
                      <a:r>
                        <a:rPr lang="en-IN" sz="1200" dirty="0">
                          <a:effectLst/>
                          <a:latin typeface="Bahnschrift Light Condensed" panose="020B0502040204020203" pitchFamily="34" charset="0"/>
                        </a:rPr>
                        <a:t> University of Szczecin, Faculty of Economics</a:t>
                      </a:r>
                      <a:r>
                        <a:rPr lang="en-IN" sz="1200" baseline="0" dirty="0">
                          <a:effectLst/>
                          <a:latin typeface="Bahnschrift Light Condensed" panose="020B0502040204020203" pitchFamily="34" charset="0"/>
                        </a:rPr>
                        <a:t> </a:t>
                      </a:r>
                      <a:r>
                        <a:rPr lang="en-IN" sz="1200" dirty="0">
                          <a:effectLst/>
                          <a:latin typeface="Bahnschrift Light Condensed" panose="020B0502040204020203" pitchFamily="34" charset="0"/>
                        </a:rPr>
                        <a:t>and</a:t>
                      </a:r>
                      <a:r>
                        <a:rPr lang="en-IN" sz="1200" baseline="0" dirty="0">
                          <a:effectLst/>
                          <a:latin typeface="Bahnschrift Light Condensed" panose="020B0502040204020203" pitchFamily="34" charset="0"/>
                        </a:rPr>
                        <a:t> </a:t>
                      </a:r>
                      <a:r>
                        <a:rPr lang="en-IN" sz="1200" dirty="0">
                          <a:effectLst/>
                          <a:latin typeface="Bahnschrift Light Condensed" panose="020B0502040204020203" pitchFamily="34" charset="0"/>
                        </a:rPr>
                        <a:t>Engineering of Transport, 11 H. </a:t>
                      </a:r>
                      <a:r>
                        <a:rPr lang="en-IN" sz="1200" dirty="0" err="1">
                          <a:effectLst/>
                          <a:latin typeface="Bahnschrift Light Condensed" panose="020B0502040204020203" pitchFamily="34" charset="0"/>
                        </a:rPr>
                        <a:t>Pobożnego</a:t>
                      </a:r>
                      <a:r>
                        <a:rPr lang="en-IN" sz="1200" dirty="0">
                          <a:effectLst/>
                          <a:latin typeface="Bahnschrift Light Condensed" panose="020B0502040204020203" pitchFamily="34" charset="0"/>
                        </a:rPr>
                        <a:t> Str., 70-507 Szczecin, Poland</a:t>
                      </a:r>
                    </a:p>
                    <a:p>
                      <a:pPr algn="just">
                        <a:lnSpc>
                          <a:spcPct val="107000"/>
                        </a:lnSpc>
                        <a:spcAft>
                          <a:spcPts val="0"/>
                        </a:spcAft>
                      </a:pPr>
                      <a:r>
                        <a:rPr lang="en-IN" sz="1200" dirty="0">
                          <a:effectLst/>
                          <a:latin typeface="Bahnschrift Light Condensed" panose="020B0502040204020203" pitchFamily="34" charset="0"/>
                        </a:rPr>
                        <a:t> </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endParaRPr lang="en-IN" sz="1200" dirty="0">
                        <a:effectLst/>
                        <a:latin typeface="Bahnschrift Light Condensed" panose="020B0502040204020203" pitchFamily="34" charset="0"/>
                      </a:endParaRPr>
                    </a:p>
                    <a:p>
                      <a:pPr algn="ctr">
                        <a:lnSpc>
                          <a:spcPct val="107000"/>
                        </a:lnSpc>
                        <a:spcAft>
                          <a:spcPts val="0"/>
                        </a:spcAft>
                      </a:pPr>
                      <a:r>
                        <a:rPr lang="en-IN" sz="1200" dirty="0">
                          <a:effectLst/>
                          <a:latin typeface="Bahnschrift Light Condensed" panose="020B0502040204020203" pitchFamily="34" charset="0"/>
                        </a:rPr>
                        <a:t>2018</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spcAft>
                          <a:spcPts val="0"/>
                        </a:spcAft>
                      </a:pPr>
                      <a:r>
                        <a:rPr lang="en-IN" sz="1200" dirty="0">
                          <a:effectLst/>
                          <a:latin typeface="Bahnschrift Light Condensed" panose="020B0502040204020203" pitchFamily="34" charset="0"/>
                        </a:rPr>
                        <a:t>Carbon Logistic project. Particular attention was paid to the condition of the existing bicycle and road infrastructure in </a:t>
                      </a:r>
                      <a:r>
                        <a:rPr lang="en-IN" sz="1200" dirty="0" err="1">
                          <a:effectLst/>
                          <a:latin typeface="Bahnschrift Light Condensed" panose="020B0502040204020203" pitchFamily="34" charset="0"/>
                        </a:rPr>
                        <a:t>Stargard</a:t>
                      </a:r>
                      <a:r>
                        <a:rPr lang="en-IN" sz="1200" dirty="0">
                          <a:effectLst/>
                          <a:latin typeface="Bahnschrift Light Condensed" panose="020B0502040204020203" pitchFamily="34" charset="0"/>
                        </a:rPr>
                        <a:t> and the possibility of using cargo bikes for the needs of local government administration. The applied bicycles were also </a:t>
                      </a:r>
                      <a:r>
                        <a:rPr lang="en-IN" sz="1200" dirty="0" err="1">
                          <a:effectLst/>
                          <a:latin typeface="Bahnschrift Light Condensed" panose="020B0502040204020203" pitchFamily="34" charset="0"/>
                        </a:rPr>
                        <a:t>analyzed</a:t>
                      </a:r>
                      <a:r>
                        <a:rPr lang="en-IN" sz="1200" dirty="0">
                          <a:effectLst/>
                          <a:latin typeface="Bahnschrift Light Condensed" panose="020B0502040204020203" pitchFamily="34" charset="0"/>
                        </a:rPr>
                        <a:t> in terms of adapting their mobility and transport capabilities to the needs of potential users.</a:t>
                      </a:r>
                    </a:p>
                    <a:p>
                      <a:pPr algn="just">
                        <a:spcAft>
                          <a:spcPts val="0"/>
                        </a:spcAft>
                      </a:pPr>
                      <a:r>
                        <a:rPr lang="en-IN" sz="1200" dirty="0">
                          <a:effectLst/>
                          <a:latin typeface="Bahnschrift Light Condensed" panose="020B0502040204020203" pitchFamily="34" charset="0"/>
                        </a:rPr>
                        <a:t> </a:t>
                      </a:r>
                    </a:p>
                    <a:p>
                      <a:pPr algn="just">
                        <a:lnSpc>
                          <a:spcPct val="107000"/>
                        </a:lnSpc>
                        <a:spcAft>
                          <a:spcPts val="0"/>
                        </a:spcAft>
                      </a:pPr>
                      <a:r>
                        <a:rPr lang="en-IN" sz="1200" dirty="0">
                          <a:effectLst/>
                          <a:latin typeface="Bahnschrift Light Condensed" panose="020B0502040204020203" pitchFamily="34" charset="0"/>
                        </a:rPr>
                        <a:t> </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spcAft>
                          <a:spcPts val="0"/>
                        </a:spcAft>
                      </a:pPr>
                      <a:r>
                        <a:rPr lang="en-IN" sz="1200" dirty="0">
                          <a:effectLst/>
                          <a:latin typeface="Bahnschrift Light Condensed" panose="020B0502040204020203" pitchFamily="34" charset="0"/>
                        </a:rPr>
                        <a:t>An important conclusion from the tests is that the cargo bike should be perceived as a means of transport adapted to the terrain conditions and the specifics of the work it performs. In other words, it must be thought out and designed to provide comfort and safety to the working cyclist and allow the</a:t>
                      </a:r>
                      <a:r>
                        <a:rPr lang="en-IN" sz="1200" baseline="0" dirty="0">
                          <a:effectLst/>
                          <a:latin typeface="Bahnschrift Light Condensed" panose="020B0502040204020203" pitchFamily="34" charset="0"/>
                        </a:rPr>
                        <a:t> </a:t>
                      </a:r>
                      <a:r>
                        <a:rPr lang="en-IN" sz="1200" dirty="0">
                          <a:effectLst/>
                          <a:latin typeface="Bahnschrift Light Condensed" panose="020B0502040204020203" pitchFamily="34" charset="0"/>
                        </a:rPr>
                        <a:t>transport operator to carry out the transport tasks. Generally, it can be stated that the better the infrastructure, the heavier the bicycles can be used, having a higher load capacity and giving greater possibilities to carry out deliveries. In cities where the infrastructure is at a lower level of development, light and universal constructions are better suited.</a:t>
                      </a:r>
                      <a:r>
                        <a:rPr lang="en-IN" sz="1200" baseline="0" dirty="0">
                          <a:effectLst/>
                          <a:latin typeface="Bahnschrift Light Condensed" panose="020B0502040204020203" pitchFamily="34" charset="0"/>
                        </a:rPr>
                        <a:t> T</a:t>
                      </a:r>
                      <a:r>
                        <a:rPr lang="en-IN" sz="1200" dirty="0">
                          <a:effectLst/>
                          <a:latin typeface="Bahnschrift Light Condensed" panose="020B0502040204020203" pitchFamily="34" charset="0"/>
                        </a:rPr>
                        <a:t>he use of cargo bikes in last mile deliveries carries a huge number of advantages, including the reduction of air and noise pollution in urban space and the lack of compliance with congestion. However, their introduction to the city's logistics system is associated with certain problems.</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tc>
                <a:extLst>
                  <a:ext uri="{0D108BD9-81ED-4DB2-BD59-A6C34878D82A}">
                    <a16:rowId xmlns:a16="http://schemas.microsoft.com/office/drawing/2014/main" val="10001"/>
                  </a:ext>
                </a:extLst>
              </a:tr>
              <a:tr h="1752601">
                <a:tc>
                  <a:txBody>
                    <a:bodyPr/>
                    <a:lstStyle/>
                    <a:p>
                      <a:pPr algn="ctr">
                        <a:lnSpc>
                          <a:spcPct val="107000"/>
                        </a:lnSpc>
                        <a:spcAft>
                          <a:spcPts val="0"/>
                        </a:spcAft>
                      </a:pPr>
                      <a:r>
                        <a:rPr lang="en-IN" sz="3200" dirty="0">
                          <a:effectLst/>
                          <a:latin typeface="Bahnschrift Light Condensed" panose="020B0502040204020203" pitchFamily="34" charset="0"/>
                        </a:rPr>
                        <a:t>4</a:t>
                      </a:r>
                      <a:endParaRPr lang="en-IN" sz="3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dirty="0">
                          <a:effectLst/>
                          <a:latin typeface="Bahnschrift Light Condensed" panose="020B0502040204020203" pitchFamily="34" charset="0"/>
                        </a:rPr>
                        <a:t>Sustainable city logistics — Making cargo cycles viable for urban</a:t>
                      </a:r>
                    </a:p>
                    <a:p>
                      <a:pPr algn="ctr">
                        <a:spcAft>
                          <a:spcPts val="0"/>
                        </a:spcAft>
                      </a:pPr>
                      <a:r>
                        <a:rPr lang="en-IN" sz="1200" dirty="0">
                          <a:effectLst/>
                          <a:latin typeface="Bahnschrift Light Condensed" panose="020B0502040204020203" pitchFamily="34" charset="0"/>
                        </a:rPr>
                        <a:t>freight transport</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a:effectLst/>
                          <a:latin typeface="Bahnschrift Light Condensed" panose="020B0502040204020203" pitchFamily="34" charset="0"/>
                        </a:rPr>
                        <a:t>Research in Transportation Business &amp; Management</a:t>
                      </a:r>
                      <a:endParaRPr lang="en-IN" sz="120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ctr">
                        <a:lnSpc>
                          <a:spcPct val="107000"/>
                        </a:lnSpc>
                        <a:spcAft>
                          <a:spcPts val="0"/>
                        </a:spcAft>
                      </a:pPr>
                      <a:r>
                        <a:rPr lang="en-IN" sz="1200" dirty="0">
                          <a:effectLst/>
                          <a:latin typeface="Bahnschrift Light Condensed" panose="020B0502040204020203" pitchFamily="34" charset="0"/>
                        </a:rPr>
                        <a:t>http://dx.doi.org/10.1016/j.rtbm.2015.02.001</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200" dirty="0">
                          <a:effectLst/>
                          <a:latin typeface="Bahnschrift Light Condensed" panose="020B0502040204020203" pitchFamily="34" charset="0"/>
                        </a:rPr>
                        <a:t>Gabriele </a:t>
                      </a:r>
                      <a:r>
                        <a:rPr lang="en-IN" sz="1200" dirty="0" err="1">
                          <a:effectLst/>
                          <a:latin typeface="Bahnschrift Light Condensed" panose="020B0502040204020203" pitchFamily="34" charset="0"/>
                        </a:rPr>
                        <a:t>Schliwa</a:t>
                      </a:r>
                      <a:r>
                        <a:rPr lang="en-IN" sz="1200" dirty="0">
                          <a:effectLst/>
                          <a:latin typeface="Bahnschrift Light Condensed" panose="020B0502040204020203" pitchFamily="34" charset="0"/>
                        </a:rPr>
                        <a:t> a,⁎, Richard Armitage b, Sara Aziz a, James Evans a, Jasmine Rhoades a</a:t>
                      </a:r>
                    </a:p>
                    <a:p>
                      <a:pPr algn="just">
                        <a:lnSpc>
                          <a:spcPct val="107000"/>
                        </a:lnSpc>
                        <a:spcAft>
                          <a:spcPts val="0"/>
                        </a:spcAft>
                      </a:pPr>
                      <a:r>
                        <a:rPr lang="en-IN" sz="1200" dirty="0">
                          <a:effectLst/>
                          <a:latin typeface="Bahnschrift Light Condensed" panose="020B0502040204020203" pitchFamily="34" charset="0"/>
                        </a:rPr>
                        <a:t>a School of Environment, Education and Development (SEED), The University of Manchester,, United Kingdom</a:t>
                      </a:r>
                    </a:p>
                    <a:p>
                      <a:pPr algn="just">
                        <a:spcAft>
                          <a:spcPts val="0"/>
                        </a:spcAft>
                      </a:pPr>
                      <a:r>
                        <a:rPr lang="en-IN" sz="1200" dirty="0">
                          <a:effectLst/>
                          <a:latin typeface="Bahnschrift Light Condensed" panose="020B0502040204020203" pitchFamily="34" charset="0"/>
                        </a:rPr>
                        <a:t>b European Cycle Logistics Federation, United Kingdom</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tc>
                <a:tc>
                  <a:txBody>
                    <a:bodyPr/>
                    <a:lstStyle/>
                    <a:p>
                      <a:pPr algn="ctr">
                        <a:lnSpc>
                          <a:spcPct val="107000"/>
                        </a:lnSpc>
                        <a:spcAft>
                          <a:spcPts val="0"/>
                        </a:spcAft>
                      </a:pPr>
                      <a:r>
                        <a:rPr lang="en-IN" sz="1200" dirty="0">
                          <a:effectLst/>
                          <a:latin typeface="Bahnschrift Light Condensed" panose="020B0502040204020203" pitchFamily="34" charset="0"/>
                        </a:rPr>
                        <a:t>February 2015</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200" dirty="0">
                          <a:effectLst/>
                          <a:latin typeface="Bahnschrift Light Condensed" panose="020B0502040204020203" pitchFamily="34" charset="0"/>
                        </a:rPr>
                        <a:t>The paper argues that local authorities have a key role</a:t>
                      </a:r>
                    </a:p>
                    <a:p>
                      <a:pPr algn="just">
                        <a:lnSpc>
                          <a:spcPct val="107000"/>
                        </a:lnSpc>
                        <a:spcAft>
                          <a:spcPts val="0"/>
                        </a:spcAft>
                      </a:pPr>
                      <a:r>
                        <a:rPr lang="en-IN" sz="1200" dirty="0">
                          <a:effectLst/>
                          <a:latin typeface="Bahnschrift Light Condensed" panose="020B0502040204020203" pitchFamily="34" charset="0"/>
                        </a:rPr>
                        <a:t>to play in creating conditions that incentivise large logistic companies such as DHL, Hermes and TNT to integrate</a:t>
                      </a:r>
                    </a:p>
                    <a:p>
                      <a:pPr algn="just">
                        <a:lnSpc>
                          <a:spcPct val="107000"/>
                        </a:lnSpc>
                        <a:spcAft>
                          <a:spcPts val="0"/>
                        </a:spcAft>
                      </a:pPr>
                      <a:r>
                        <a:rPr lang="en-IN" sz="1200" dirty="0">
                          <a:effectLst/>
                          <a:latin typeface="Bahnschrift Light Condensed" panose="020B0502040204020203" pitchFamily="34" charset="0"/>
                        </a:rPr>
                        <a:t>cargo cycles into their supply chain and hence drive a long-term modal shift. The findings of the paper are of</a:t>
                      </a:r>
                    </a:p>
                    <a:p>
                      <a:pPr algn="just">
                        <a:spcAft>
                          <a:spcPts val="0"/>
                        </a:spcAft>
                      </a:pPr>
                      <a:r>
                        <a:rPr lang="en-IN" sz="1200" dirty="0">
                          <a:effectLst/>
                          <a:latin typeface="Bahnschrift Light Condensed" panose="020B0502040204020203" pitchFamily="34" charset="0"/>
                        </a:rPr>
                        <a:t>interest to policy makers, urban logistic operators, research institutions and citizens as potential customers</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nchor="ctr"/>
                </a:tc>
                <a:tc>
                  <a:txBody>
                    <a:bodyPr/>
                    <a:lstStyle/>
                    <a:p>
                      <a:pPr algn="just">
                        <a:lnSpc>
                          <a:spcPct val="107000"/>
                        </a:lnSpc>
                        <a:spcAft>
                          <a:spcPts val="0"/>
                        </a:spcAft>
                      </a:pPr>
                      <a:r>
                        <a:rPr lang="en-IN" sz="1200" dirty="0">
                          <a:effectLst/>
                          <a:latin typeface="Bahnschrift Light Condensed" panose="020B0502040204020203" pitchFamily="34" charset="0"/>
                        </a:rPr>
                        <a:t>the paper finds that the cycle logistics has been identified to be a viable alternative to motorised vehicles and describes the use of human-powered or electrically-assisted standard bicycles, cargo bikes and cargo tricycles for the transport of goods between A and B, primarily in urban areas. Services covered by cycle logistics are </a:t>
                      </a:r>
                      <a:r>
                        <a:rPr lang="en-IN" sz="1200" dirty="0" err="1">
                          <a:effectLst/>
                          <a:latin typeface="Bahnschrift Light Condensed" panose="020B0502040204020203" pitchFamily="34" charset="0"/>
                        </a:rPr>
                        <a:t>firstmile</a:t>
                      </a:r>
                      <a:r>
                        <a:rPr lang="en-IN" sz="1200" dirty="0">
                          <a:effectLst/>
                          <a:latin typeface="Bahnschrift Light Condensed" panose="020B0502040204020203" pitchFamily="34" charset="0"/>
                        </a:rPr>
                        <a:t>, last mile, last metres and express services. Using Urban Consolidation Centre (UCC) in a city centre location as a base represents a necessary precondition to shorten final delivery distances and provide these </a:t>
                      </a:r>
                      <a:r>
                        <a:rPr lang="en-IN" sz="1200" dirty="0" err="1">
                          <a:effectLst/>
                          <a:latin typeface="Bahnschrift Light Condensed" panose="020B0502040204020203" pitchFamily="34" charset="0"/>
                        </a:rPr>
                        <a:t>servicesin</a:t>
                      </a:r>
                      <a:r>
                        <a:rPr lang="en-IN" sz="1200" dirty="0">
                          <a:effectLst/>
                          <a:latin typeface="Bahnschrift Light Condensed" panose="020B0502040204020203" pitchFamily="34" charset="0"/>
                        </a:rPr>
                        <a:t> an economically competitive way.</a:t>
                      </a:r>
                    </a:p>
                    <a:p>
                      <a:pPr algn="just">
                        <a:lnSpc>
                          <a:spcPct val="107000"/>
                        </a:lnSpc>
                        <a:spcAft>
                          <a:spcPts val="0"/>
                        </a:spcAft>
                      </a:pPr>
                      <a:r>
                        <a:rPr lang="en-IN" sz="1200" dirty="0">
                          <a:effectLst/>
                          <a:latin typeface="Bahnschrift Light Condensed" panose="020B0502040204020203" pitchFamily="34" charset="0"/>
                        </a:rPr>
                        <a:t> This includes cost-benefit analysis, pilot projects and comparative studies. Further, this paper strongly recommends qualitative and quantitative studies into how a modal shift supports economic, social and environmental goals using and expanding on the here suggested sustainable city logistics framework and terminology.</a:t>
                      </a:r>
                      <a:endParaRPr lang="en-IN" sz="1200" dirty="0">
                        <a:solidFill>
                          <a:schemeClr val="bg1">
                            <a:lumMod val="75000"/>
                            <a:lumOff val="2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endParaRPr>
                    </a:p>
                  </a:txBody>
                  <a:tcPr marL="16966" marR="16966" marT="0" marB="0"/>
                </a:tc>
                <a:extLst>
                  <a:ext uri="{0D108BD9-81ED-4DB2-BD59-A6C34878D82A}">
                    <a16:rowId xmlns:a16="http://schemas.microsoft.com/office/drawing/2014/main" val="10002"/>
                  </a:ext>
                </a:extLst>
              </a:tr>
            </a:tbl>
          </a:graphicData>
        </a:graphic>
      </p:graphicFrame>
      <p:sp>
        <p:nvSpPr>
          <p:cNvPr id="4" name="Rectangle 3"/>
          <p:cNvSpPr/>
          <p:nvPr/>
        </p:nvSpPr>
        <p:spPr>
          <a:xfrm>
            <a:off x="3601970" y="143525"/>
            <a:ext cx="4640822" cy="646331"/>
          </a:xfrm>
          <a:prstGeom prst="rect">
            <a:avLst/>
          </a:prstGeom>
        </p:spPr>
        <p:txBody>
          <a:bodyPr wrap="none">
            <a:spAutoFit/>
          </a:bodyPr>
          <a:lstStyle/>
          <a:p>
            <a:pPr algn="ctr"/>
            <a:r>
              <a:rPr lang="en-IN" sz="3600" u="sng" dirty="0">
                <a:latin typeface="Colonna MT" pitchFamily="82" charset="0"/>
              </a:rPr>
              <a:t>LITERATURE REVIEW</a:t>
            </a:r>
          </a:p>
        </p:txBody>
      </p:sp>
    </p:spTree>
    <p:extLst>
      <p:ext uri="{BB962C8B-B14F-4D97-AF65-F5344CB8AC3E}">
        <p14:creationId xmlns:p14="http://schemas.microsoft.com/office/powerpoint/2010/main" val="2762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EEA5E-4E2A-444C-BEA4-7C333F9755CB}"/>
              </a:ext>
            </a:extLst>
          </p:cNvPr>
          <p:cNvSpPr txBox="1"/>
          <p:nvPr/>
        </p:nvSpPr>
        <p:spPr>
          <a:xfrm>
            <a:off x="223519" y="38441"/>
            <a:ext cx="11758571" cy="7201972"/>
          </a:xfrm>
          <a:prstGeom prst="rect">
            <a:avLst/>
          </a:prstGeom>
          <a:noFill/>
        </p:spPr>
        <p:txBody>
          <a:bodyPr wrap="square" rtlCol="0">
            <a:spAutoFit/>
          </a:bodyPr>
          <a:lstStyle/>
          <a:p>
            <a:pPr algn="ctr"/>
            <a:r>
              <a:rPr lang="en-IN" sz="6000" u="sng" dirty="0">
                <a:latin typeface="Colonna MT" pitchFamily="82" charset="0"/>
              </a:rPr>
              <a:t>THEME</a:t>
            </a:r>
          </a:p>
          <a:p>
            <a:pPr algn="just"/>
            <a:endParaRPr lang="en-IN" sz="2400" dirty="0">
              <a:ln>
                <a:solidFill>
                  <a:srgbClr val="FF0000"/>
                </a:solidFill>
              </a:ln>
            </a:endParaRPr>
          </a:p>
          <a:p>
            <a:pPr algn="just"/>
            <a:r>
              <a:rPr lang="en-IN" sz="2400" dirty="0">
                <a:ln>
                  <a:solidFill>
                    <a:srgbClr val="FF0000"/>
                  </a:solidFill>
                </a:ln>
              </a:rPr>
              <a:t>		</a:t>
            </a:r>
            <a:r>
              <a:rPr lang="en-IN" sz="2800" dirty="0">
                <a:ln w="18415" cmpd="sng">
                  <a:solidFill>
                    <a:srgbClr val="FFFFFF"/>
                  </a:solidFill>
                  <a:prstDash val="solid"/>
                </a:ln>
                <a:solidFill>
                  <a:srgbClr val="FFFFFF"/>
                </a:solidFill>
                <a:latin typeface="Comic Sans MS" panose="030F0702030302020204" pitchFamily="66" charset="0"/>
              </a:rPr>
              <a:t>“In the todays situation , there is need to pay attention to the thing vehicle traffic and lot of pollution due to vehicles in urban areas and also issue of increasing demand of vehicle for transport, we need to render a deep research on the bicycle transport as a solution for vehicle transport system, and also need to give direction to  the flow of education with suitable knowledge for getting success in this domain.</a:t>
            </a:r>
          </a:p>
          <a:p>
            <a:pPr algn="just"/>
            <a:r>
              <a:rPr lang="en-IN" sz="2800" dirty="0">
                <a:ln w="18415" cmpd="sng">
                  <a:solidFill>
                    <a:srgbClr val="FFFFFF"/>
                  </a:solidFill>
                  <a:prstDash val="solid"/>
                </a:ln>
                <a:solidFill>
                  <a:srgbClr val="FFFFFF"/>
                </a:solidFill>
                <a:latin typeface="Comic Sans MS" panose="030F0702030302020204" pitchFamily="66" charset="0"/>
              </a:rPr>
              <a:t>	</a:t>
            </a:r>
          </a:p>
          <a:p>
            <a:pPr algn="just"/>
            <a:r>
              <a:rPr lang="en-IN" sz="2800" dirty="0">
                <a:ln w="18415" cmpd="sng">
                  <a:solidFill>
                    <a:srgbClr val="FFFFFF"/>
                  </a:solidFill>
                  <a:prstDash val="solid"/>
                </a:ln>
                <a:solidFill>
                  <a:srgbClr val="FFFFFF"/>
                </a:solidFill>
                <a:latin typeface="Comic Sans MS" panose="030F0702030302020204" pitchFamily="66" charset="0"/>
              </a:rPr>
              <a:t>		Also there is need to self motivate and focus on environmental situations and healthcare and we have to think on cost management and their effects”.</a:t>
            </a:r>
          </a:p>
          <a:p>
            <a:pPr algn="just"/>
            <a:r>
              <a:rPr lang="en-I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omic Sans MS" panose="030F0702030302020204" pitchFamily="66" charset="0"/>
              </a:rPr>
              <a:t>					</a:t>
            </a:r>
          </a:p>
          <a:p>
            <a:pPr algn="just"/>
            <a:endParaRPr lang="en-IN" sz="2400" b="1" dirty="0">
              <a:ln>
                <a:solidFill>
                  <a:srgbClr val="FFFF00"/>
                </a:solidFill>
              </a:ln>
            </a:endParaRPr>
          </a:p>
          <a:p>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50831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p:cTn id="12"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3"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14"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15" dur="1000"/>
                                        <p:tgtEl>
                                          <p:spTgt spid="2">
                                            <p:txEl>
                                              <p:pRg st="2" end="2"/>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 calcmode="lin" valueType="num">
                                      <p:cBhvr>
                                        <p:cTn id="18"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19"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20"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21" dur="1000"/>
                                        <p:tgtEl>
                                          <p:spTgt spid="2">
                                            <p:txEl>
                                              <p:pRg st="3" end="3"/>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 calcmode="lin" valueType="num">
                                      <p:cBhvr>
                                        <p:cTn id="24"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27" dur="1000"/>
                                        <p:tgtEl>
                                          <p:spTgt spid="2">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 calcmode="lin" valueType="num">
                                      <p:cBhvr>
                                        <p:cTn id="30"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1"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32"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33" dur="10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431</TotalTime>
  <Words>1700</Words>
  <Application>Microsoft Office PowerPoint</Application>
  <PresentationFormat>Widescreen</PresentationFormat>
  <Paragraphs>420</Paragraphs>
  <Slides>26</Slides>
  <Notes>1</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Celestial</vt:lpstr>
      <vt:lpstr>MINOR PROJECT Guide : prof. Dilip panchal  sir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DESIGN  OF    MODIFIED CARGO             BICYCLE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guide : prof. dilip Panchal  sir</dc:title>
  <dc:creator>Rohan Kotkar</dc:creator>
  <cp:lastModifiedBy>Riddhesh Gandre</cp:lastModifiedBy>
  <cp:revision>74</cp:revision>
  <dcterms:created xsi:type="dcterms:W3CDTF">2020-09-26T00:22:59Z</dcterms:created>
  <dcterms:modified xsi:type="dcterms:W3CDTF">2021-05-08T03:09:24Z</dcterms:modified>
</cp:coreProperties>
</file>